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7475200" cy="9753600"/>
  <p:notesSz cx="17475200" cy="97536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10640" y="3023616"/>
            <a:ext cx="14853920" cy="2048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0" i="0">
                <a:solidFill>
                  <a:srgbClr val="2A2A2A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621280" y="5462016"/>
            <a:ext cx="12232640" cy="2438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5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0" i="0">
                <a:solidFill>
                  <a:srgbClr val="2A2A2A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35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0" i="0">
                <a:solidFill>
                  <a:srgbClr val="2A2A2A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873760" y="2243328"/>
            <a:ext cx="7601712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8999728" y="2243328"/>
            <a:ext cx="7601712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0" i="0">
                <a:solidFill>
                  <a:srgbClr val="2A2A2A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71415" y="611363"/>
            <a:ext cx="15732368" cy="130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0" i="0">
                <a:solidFill>
                  <a:srgbClr val="2A2A2A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18628" y="2631722"/>
            <a:ext cx="9947275" cy="3246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5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5941568" y="9070848"/>
            <a:ext cx="5592064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873760" y="9070848"/>
            <a:ext cx="4019296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2582144" y="9070848"/>
            <a:ext cx="4019296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Relationship Id="rId3" Type="http://schemas.openxmlformats.org/officeDocument/2006/relationships/image" Target="../media/image10.jpg"/><Relationship Id="rId4" Type="http://schemas.openxmlformats.org/officeDocument/2006/relationships/image" Target="../media/image11.jp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Relationship Id="rId9" Type="http://schemas.openxmlformats.org/officeDocument/2006/relationships/image" Target="../media/image16.jpg"/><Relationship Id="rId10" Type="http://schemas.openxmlformats.org/officeDocument/2006/relationships/image" Target="../media/image17.png"/><Relationship Id="rId11" Type="http://schemas.openxmlformats.org/officeDocument/2006/relationships/image" Target="../media/image18.png"/><Relationship Id="rId12" Type="http://schemas.openxmlformats.org/officeDocument/2006/relationships/image" Target="../media/image19.png"/><Relationship Id="rId13" Type="http://schemas.openxmlformats.org/officeDocument/2006/relationships/image" Target="../media/image20.png"/><Relationship Id="rId14" Type="http://schemas.openxmlformats.org/officeDocument/2006/relationships/image" Target="../media/image21.png"/><Relationship Id="rId15" Type="http://schemas.openxmlformats.org/officeDocument/2006/relationships/image" Target="../media/image22.png"/><Relationship Id="rId16" Type="http://schemas.openxmlformats.org/officeDocument/2006/relationships/image" Target="../media/image23.png"/><Relationship Id="rId17" Type="http://schemas.openxmlformats.org/officeDocument/2006/relationships/image" Target="../media/image24.png"/><Relationship Id="rId18" Type="http://schemas.openxmlformats.org/officeDocument/2006/relationships/image" Target="../media/image25.jpg"/><Relationship Id="rId19" Type="http://schemas.openxmlformats.org/officeDocument/2006/relationships/image" Target="../media/image26.png"/><Relationship Id="rId20" Type="http://schemas.openxmlformats.org/officeDocument/2006/relationships/image" Target="../media/image27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Relationship Id="rId3" Type="http://schemas.openxmlformats.org/officeDocument/2006/relationships/image" Target="../media/image29.jpg"/><Relationship Id="rId4" Type="http://schemas.openxmlformats.org/officeDocument/2006/relationships/image" Target="../media/image30.jpg"/><Relationship Id="rId5" Type="http://schemas.openxmlformats.org/officeDocument/2006/relationships/image" Target="../media/image31.jpg"/><Relationship Id="rId6" Type="http://schemas.openxmlformats.org/officeDocument/2006/relationships/image" Target="../media/image32.jpg"/><Relationship Id="rId7" Type="http://schemas.openxmlformats.org/officeDocument/2006/relationships/image" Target="../media/image33.png"/><Relationship Id="rId8" Type="http://schemas.openxmlformats.org/officeDocument/2006/relationships/image" Target="../media/image34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g"/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jpg"/><Relationship Id="rId6" Type="http://schemas.openxmlformats.org/officeDocument/2006/relationships/image" Target="../media/image39.jpg"/><Relationship Id="rId7" Type="http://schemas.openxmlformats.org/officeDocument/2006/relationships/image" Target="../media/image40.jpg"/><Relationship Id="rId8" Type="http://schemas.openxmlformats.org/officeDocument/2006/relationships/image" Target="../media/image41.jpg"/><Relationship Id="rId9" Type="http://schemas.openxmlformats.org/officeDocument/2006/relationships/image" Target="../media/image42.jpg"/><Relationship Id="rId10" Type="http://schemas.openxmlformats.org/officeDocument/2006/relationships/image" Target="../media/image43.jpg"/><Relationship Id="rId11" Type="http://schemas.openxmlformats.org/officeDocument/2006/relationships/image" Target="../media/image44.png"/><Relationship Id="rId12" Type="http://schemas.openxmlformats.org/officeDocument/2006/relationships/image" Target="../media/image45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g"/><Relationship Id="rId3" Type="http://schemas.openxmlformats.org/officeDocument/2006/relationships/image" Target="../media/image47.jpg"/><Relationship Id="rId4" Type="http://schemas.openxmlformats.org/officeDocument/2006/relationships/image" Target="../media/image48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jpg"/><Relationship Id="rId3" Type="http://schemas.openxmlformats.org/officeDocument/2006/relationships/image" Target="../media/image50.png"/><Relationship Id="rId4" Type="http://schemas.openxmlformats.org/officeDocument/2006/relationships/image" Target="../media/image51.jpg"/><Relationship Id="rId5" Type="http://schemas.openxmlformats.org/officeDocument/2006/relationships/image" Target="../media/image52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5" Type="http://schemas.openxmlformats.org/officeDocument/2006/relationships/image" Target="../media/image57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jpg"/><Relationship Id="rId3" Type="http://schemas.openxmlformats.org/officeDocument/2006/relationships/image" Target="../media/image59.png"/><Relationship Id="rId4" Type="http://schemas.openxmlformats.org/officeDocument/2006/relationships/image" Target="../media/image60.jpg"/><Relationship Id="rId5" Type="http://schemas.openxmlformats.org/officeDocument/2006/relationships/image" Target="../media/image61.png"/><Relationship Id="rId6" Type="http://schemas.openxmlformats.org/officeDocument/2006/relationships/image" Target="../media/image62.png"/><Relationship Id="rId7" Type="http://schemas.openxmlformats.org/officeDocument/2006/relationships/image" Target="../media/image63.jpg"/><Relationship Id="rId8" Type="http://schemas.openxmlformats.org/officeDocument/2006/relationships/image" Target="../media/image64.jpg"/><Relationship Id="rId9" Type="http://schemas.openxmlformats.org/officeDocument/2006/relationships/image" Target="../media/image65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jpg"/><Relationship Id="rId3" Type="http://schemas.openxmlformats.org/officeDocument/2006/relationships/image" Target="../media/image67.jpg"/><Relationship Id="rId4" Type="http://schemas.openxmlformats.org/officeDocument/2006/relationships/image" Target="../media/image68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jpg"/><Relationship Id="rId3" Type="http://schemas.openxmlformats.org/officeDocument/2006/relationships/image" Target="../media/image70.jpg"/><Relationship Id="rId4" Type="http://schemas.openxmlformats.org/officeDocument/2006/relationships/image" Target="../media/image71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93700"/>
            <a:ext cx="17475200" cy="93599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45417" y="852663"/>
            <a:ext cx="6993890" cy="1718945"/>
          </a:xfrm>
          <a:prstGeom prst="rect"/>
        </p:spPr>
        <p:txBody>
          <a:bodyPr wrap="square" lIns="0" tIns="133350" rIns="0" bIns="0" rtlCol="0" vert="horz">
            <a:spAutoFit/>
          </a:bodyPr>
          <a:lstStyle/>
          <a:p>
            <a:pPr marL="12700" marR="5080">
              <a:lnSpc>
                <a:spcPct val="81800"/>
              </a:lnSpc>
              <a:spcBef>
                <a:spcPts val="1050"/>
              </a:spcBef>
            </a:pPr>
            <a:r>
              <a:rPr dirty="0">
                <a:solidFill>
                  <a:srgbClr val="242424"/>
                </a:solidFill>
                <a:latin typeface="Calibri"/>
                <a:cs typeface="Calibri"/>
              </a:rPr>
              <a:t>Bâtir</a:t>
            </a:r>
            <a:r>
              <a:rPr dirty="0" spc="15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1A1A1A"/>
                </a:solidFill>
                <a:latin typeface="Calibri"/>
                <a:cs typeface="Calibri"/>
              </a:rPr>
              <a:t>l'Entreprise</a:t>
            </a:r>
            <a:r>
              <a:rPr dirty="0" spc="290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dirty="0" spc="145">
                <a:latin typeface="Calibri"/>
                <a:cs typeface="Calibri"/>
              </a:rPr>
              <a:t>de</a:t>
            </a:r>
            <a:r>
              <a:rPr dirty="0" spc="-200">
                <a:latin typeface="Calibri"/>
                <a:cs typeface="Calibri"/>
              </a:rPr>
              <a:t> </a:t>
            </a:r>
            <a:r>
              <a:rPr dirty="0">
                <a:solidFill>
                  <a:srgbClr val="242424"/>
                </a:solidFill>
                <a:latin typeface="Calibri"/>
                <a:cs typeface="Calibri"/>
              </a:rPr>
              <a:t>Demain</a:t>
            </a:r>
            <a:r>
              <a:rPr dirty="0" spc="-105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dirty="0" spc="-50">
                <a:solidFill>
                  <a:srgbClr val="262626"/>
                </a:solidFill>
                <a:latin typeface="Calibri"/>
                <a:cs typeface="Calibri"/>
              </a:rPr>
              <a:t>: </a:t>
            </a:r>
            <a:r>
              <a:rPr dirty="0">
                <a:solidFill>
                  <a:srgbClr val="242424"/>
                </a:solidFill>
                <a:latin typeface="Calibri"/>
                <a:cs typeface="Calibri"/>
              </a:rPr>
              <a:t>Votre</a:t>
            </a:r>
            <a:r>
              <a:rPr dirty="0" spc="-65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262626"/>
                </a:solidFill>
                <a:latin typeface="Calibri"/>
                <a:cs typeface="Calibri"/>
              </a:rPr>
              <a:t>Guïde</a:t>
            </a:r>
            <a:r>
              <a:rPr dirty="0" spc="-3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262626"/>
                </a:solidFill>
                <a:latin typeface="Calibri"/>
                <a:cs typeface="Calibri"/>
              </a:rPr>
              <a:t>pour</a:t>
            </a:r>
            <a:r>
              <a:rPr dirty="0" spc="-195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dirty="0" spc="50">
                <a:solidFill>
                  <a:srgbClr val="242424"/>
                </a:solidFill>
                <a:latin typeface="Calibri"/>
                <a:cs typeface="Calibri"/>
              </a:rPr>
              <a:t>Proposer</a:t>
            </a:r>
            <a:r>
              <a:rPr dirty="0" spc="-5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dirty="0" spc="55">
                <a:solidFill>
                  <a:srgbClr val="262626"/>
                </a:solidFill>
                <a:latin typeface="Calibri"/>
                <a:cs typeface="Calibri"/>
              </a:rPr>
              <a:t>une </a:t>
            </a:r>
            <a:r>
              <a:rPr dirty="0">
                <a:solidFill>
                  <a:srgbClr val="242424"/>
                </a:solidFill>
                <a:latin typeface="Calibri"/>
                <a:cs typeface="Calibri"/>
              </a:rPr>
              <a:t>Evolution</a:t>
            </a:r>
            <a:r>
              <a:rPr dirty="0" spc="4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dirty="0" spc="145">
                <a:solidFill>
                  <a:srgbClr val="262626"/>
                </a:solidFill>
                <a:latin typeface="Calibri"/>
                <a:cs typeface="Calibri"/>
              </a:rPr>
              <a:t>de</a:t>
            </a:r>
            <a:r>
              <a:rPr dirty="0" spc="-145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dirty="0" spc="65">
                <a:solidFill>
                  <a:srgbClr val="232323"/>
                </a:solidFill>
                <a:latin typeface="Calibri"/>
                <a:cs typeface="Calibri"/>
              </a:rPr>
              <a:t>Structure</a:t>
            </a:r>
            <a:r>
              <a:rPr dirty="0" spc="-75">
                <a:solidFill>
                  <a:srgbClr val="232323"/>
                </a:solidFill>
                <a:latin typeface="Calibri"/>
                <a:cs typeface="Calibri"/>
              </a:rPr>
              <a:t> </a:t>
            </a:r>
            <a:r>
              <a:rPr dirty="0" spc="175">
                <a:solidFill>
                  <a:srgbClr val="262626"/>
                </a:solidFill>
                <a:latin typeface="Calibri"/>
                <a:cs typeface="Calibri"/>
              </a:rPr>
              <a:t>Eflicace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955431" y="2588330"/>
            <a:ext cx="5498465" cy="1240790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14604">
              <a:lnSpc>
                <a:spcPct val="100000"/>
              </a:lnSpc>
              <a:spcBef>
                <a:spcPts val="370"/>
              </a:spcBef>
            </a:pPr>
            <a:r>
              <a:rPr dirty="0" sz="2900" spc="-85">
                <a:latin typeface="Cambria"/>
                <a:cs typeface="Cambria"/>
              </a:rPr>
              <a:t>Source</a:t>
            </a:r>
            <a:r>
              <a:rPr dirty="0" sz="2900" spc="-75">
                <a:latin typeface="Cambria"/>
                <a:cs typeface="Cambria"/>
              </a:rPr>
              <a:t> </a:t>
            </a:r>
            <a:r>
              <a:rPr dirty="0" sz="2900" spc="-30">
                <a:latin typeface="Cambria"/>
                <a:cs typeface="Cambria"/>
              </a:rPr>
              <a:t>Serif</a:t>
            </a:r>
            <a:r>
              <a:rPr dirty="0" sz="2900" spc="-105">
                <a:latin typeface="Cambria"/>
                <a:cs typeface="Cambria"/>
              </a:rPr>
              <a:t> </a:t>
            </a:r>
            <a:r>
              <a:rPr dirty="0" sz="2900" spc="-40">
                <a:solidFill>
                  <a:srgbClr val="0F0F0F"/>
                </a:solidFill>
                <a:latin typeface="Cambria"/>
                <a:cs typeface="Cambria"/>
              </a:rPr>
              <a:t>4</a:t>
            </a:r>
            <a:r>
              <a:rPr dirty="0" sz="2900" spc="-285">
                <a:solidFill>
                  <a:srgbClr val="0F0F0F"/>
                </a:solidFill>
                <a:latin typeface="Cambria"/>
                <a:cs typeface="Cambria"/>
              </a:rPr>
              <a:t> </a:t>
            </a:r>
            <a:r>
              <a:rPr dirty="0" sz="2900" spc="-10">
                <a:latin typeface="Cambria"/>
                <a:cs typeface="Cambria"/>
              </a:rPr>
              <a:t>Regular</a:t>
            </a:r>
            <a:endParaRPr sz="2900">
              <a:latin typeface="Cambria"/>
              <a:cs typeface="Cambria"/>
            </a:endParaRPr>
          </a:p>
          <a:p>
            <a:pPr marL="12700" marR="5080" indent="3810">
              <a:lnSpc>
                <a:spcPts val="2600"/>
              </a:lnSpc>
              <a:spcBef>
                <a:spcPts val="640"/>
              </a:spcBef>
            </a:pPr>
            <a:r>
              <a:rPr dirty="0" sz="2500" spc="-55">
                <a:latin typeface="Cambria"/>
                <a:cs typeface="Cambria"/>
              </a:rPr>
              <a:t>De</a:t>
            </a:r>
            <a:r>
              <a:rPr dirty="0" sz="2500" spc="-85">
                <a:latin typeface="Cambria"/>
                <a:cs typeface="Cambria"/>
              </a:rPr>
              <a:t> </a:t>
            </a:r>
            <a:r>
              <a:rPr dirty="0" sz="2500">
                <a:latin typeface="Cambria"/>
                <a:cs typeface="Cambria"/>
              </a:rPr>
              <a:t>la</a:t>
            </a:r>
            <a:r>
              <a:rPr dirty="0" sz="2500" spc="-135">
                <a:latin typeface="Cambria"/>
                <a:cs typeface="Cambria"/>
              </a:rPr>
              <a:t> </a:t>
            </a:r>
            <a:r>
              <a:rPr dirty="0" sz="2500" spc="-65">
                <a:latin typeface="Cambria"/>
                <a:cs typeface="Cambria"/>
              </a:rPr>
              <a:t>théorie</a:t>
            </a:r>
            <a:r>
              <a:rPr dirty="0" sz="2500" spc="15">
                <a:latin typeface="Cambria"/>
                <a:cs typeface="Cambria"/>
              </a:rPr>
              <a:t> </a:t>
            </a:r>
            <a:r>
              <a:rPr dirty="0" sz="2500">
                <a:latin typeface="Cambria"/>
                <a:cs typeface="Cambria"/>
              </a:rPr>
              <a:t>à</a:t>
            </a:r>
            <a:r>
              <a:rPr dirty="0" sz="2500" spc="-175">
                <a:latin typeface="Cambria"/>
                <a:cs typeface="Cambria"/>
              </a:rPr>
              <a:t> </a:t>
            </a:r>
            <a:r>
              <a:rPr dirty="0" sz="2500">
                <a:latin typeface="Cambria"/>
                <a:cs typeface="Cambria"/>
              </a:rPr>
              <a:t>la</a:t>
            </a:r>
            <a:r>
              <a:rPr dirty="0" sz="2500" spc="-135">
                <a:latin typeface="Cambria"/>
                <a:cs typeface="Cambria"/>
              </a:rPr>
              <a:t> </a:t>
            </a:r>
            <a:r>
              <a:rPr dirty="0" sz="2500" spc="-60">
                <a:latin typeface="Cambria"/>
                <a:cs typeface="Cambria"/>
              </a:rPr>
              <a:t>pratique,</a:t>
            </a:r>
            <a:r>
              <a:rPr dirty="0" sz="2500" spc="100">
                <a:latin typeface="Cambria"/>
                <a:cs typeface="Cambria"/>
              </a:rPr>
              <a:t> </a:t>
            </a:r>
            <a:r>
              <a:rPr dirty="0" sz="2500">
                <a:latin typeface="Cambria"/>
                <a:cs typeface="Cambria"/>
              </a:rPr>
              <a:t>la</a:t>
            </a:r>
            <a:r>
              <a:rPr dirty="0" sz="2500" spc="-135">
                <a:latin typeface="Cambria"/>
                <a:cs typeface="Cambria"/>
              </a:rPr>
              <a:t> </a:t>
            </a:r>
            <a:r>
              <a:rPr dirty="0" sz="2500" spc="-90">
                <a:latin typeface="Cambria"/>
                <a:cs typeface="Cambria"/>
              </a:rPr>
              <a:t>méthode</a:t>
            </a:r>
            <a:r>
              <a:rPr dirty="0" sz="2500" spc="-25">
                <a:latin typeface="Cambria"/>
                <a:cs typeface="Cambria"/>
              </a:rPr>
              <a:t> que </a:t>
            </a:r>
            <a:r>
              <a:rPr dirty="0" sz="2500" spc="-30">
                <a:latin typeface="Cambria"/>
                <a:cs typeface="Cambria"/>
              </a:rPr>
              <a:t>les</a:t>
            </a:r>
            <a:r>
              <a:rPr dirty="0" sz="2500" spc="-140">
                <a:latin typeface="Cambria"/>
                <a:cs typeface="Cambria"/>
              </a:rPr>
              <a:t> </a:t>
            </a:r>
            <a:r>
              <a:rPr dirty="0" sz="2500" spc="-70">
                <a:latin typeface="Cambria"/>
                <a:cs typeface="Cambria"/>
              </a:rPr>
              <a:t>entreprises</a:t>
            </a:r>
            <a:r>
              <a:rPr dirty="0" sz="2500" spc="-55">
                <a:latin typeface="Cambria"/>
                <a:cs typeface="Cambria"/>
              </a:rPr>
              <a:t> </a:t>
            </a:r>
            <a:r>
              <a:rPr dirty="0" sz="2500" spc="-90">
                <a:latin typeface="Cambria"/>
                <a:cs typeface="Cambria"/>
              </a:rPr>
              <a:t>attendent</a:t>
            </a:r>
            <a:r>
              <a:rPr dirty="0" sz="2500" spc="95">
                <a:latin typeface="Cambria"/>
                <a:cs typeface="Cambria"/>
              </a:rPr>
              <a:t> </a:t>
            </a:r>
            <a:r>
              <a:rPr dirty="0" sz="2500" spc="-90">
                <a:latin typeface="Cambria"/>
                <a:cs typeface="Cambria"/>
              </a:rPr>
              <a:t>de</a:t>
            </a:r>
            <a:r>
              <a:rPr dirty="0" sz="2500" spc="-120">
                <a:latin typeface="Cambria"/>
                <a:cs typeface="Cambria"/>
              </a:rPr>
              <a:t> </a:t>
            </a:r>
            <a:r>
              <a:rPr dirty="0" sz="2500" spc="-10">
                <a:latin typeface="Cambria"/>
                <a:cs typeface="Cambria"/>
              </a:rPr>
              <a:t>vous.</a:t>
            </a:r>
            <a:endParaRPr sz="25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14500" y="7073900"/>
            <a:ext cx="1181100" cy="17780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084300" y="4686300"/>
            <a:ext cx="1854200" cy="18542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084300" y="3009900"/>
            <a:ext cx="1841500" cy="10795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981200" y="1422400"/>
            <a:ext cx="1625600" cy="1016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565900" y="673100"/>
            <a:ext cx="939800" cy="64770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236700" y="2273300"/>
            <a:ext cx="1536700" cy="69850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45756" y="442736"/>
            <a:ext cx="14857094" cy="1640839"/>
          </a:xfrm>
          <a:prstGeom prst="rect"/>
        </p:spPr>
        <p:txBody>
          <a:bodyPr wrap="square" lIns="0" tIns="154940" rIns="0" bIns="0" rtlCol="0" vert="horz">
            <a:spAutoFit/>
          </a:bodyPr>
          <a:lstStyle/>
          <a:p>
            <a:pPr marL="21590" marR="5080" indent="-9525">
              <a:lnSpc>
                <a:spcPts val="5800"/>
              </a:lnSpc>
              <a:spcBef>
                <a:spcPts val="1220"/>
              </a:spcBef>
              <a:tabLst>
                <a:tab pos="6739890" algn="l"/>
              </a:tabLst>
            </a:pPr>
            <a:r>
              <a:rPr dirty="0" sz="5750" spc="-250">
                <a:solidFill>
                  <a:srgbClr val="212121"/>
                </a:solidFill>
              </a:rPr>
              <a:t>Une</a:t>
            </a:r>
            <a:r>
              <a:rPr dirty="0" sz="5750" spc="-204">
                <a:solidFill>
                  <a:srgbClr val="212121"/>
                </a:solidFill>
              </a:rPr>
              <a:t> </a:t>
            </a:r>
            <a:r>
              <a:rPr dirty="0" sz="5750" spc="-10">
                <a:solidFill>
                  <a:srgbClr val="1F1F1F"/>
                </a:solidFill>
              </a:rPr>
              <a:t>compétence</a:t>
            </a:r>
            <a:r>
              <a:rPr dirty="0" sz="5750">
                <a:solidFill>
                  <a:srgbClr val="1F1F1F"/>
                </a:solidFill>
              </a:rPr>
              <a:t>	</a:t>
            </a:r>
            <a:r>
              <a:rPr dirty="0" sz="5750">
                <a:solidFill>
                  <a:srgbClr val="1D1D1D"/>
                </a:solidFill>
              </a:rPr>
              <a:t>peut</a:t>
            </a:r>
            <a:r>
              <a:rPr dirty="0" sz="5750" spc="-380">
                <a:solidFill>
                  <a:srgbClr val="1D1D1D"/>
                </a:solidFill>
              </a:rPr>
              <a:t> </a:t>
            </a:r>
            <a:r>
              <a:rPr dirty="0" sz="5750" spc="-35">
                <a:solidFill>
                  <a:srgbClr val="1A1A1A"/>
                </a:solidFill>
              </a:rPr>
              <a:t>sembler</a:t>
            </a:r>
            <a:r>
              <a:rPr dirty="0" sz="5750" spc="-195">
                <a:solidFill>
                  <a:srgbClr val="1A1A1A"/>
                </a:solidFill>
              </a:rPr>
              <a:t> </a:t>
            </a:r>
            <a:r>
              <a:rPr dirty="0" sz="5750" spc="-10">
                <a:solidFill>
                  <a:srgbClr val="1D1D1D"/>
                </a:solidFill>
              </a:rPr>
              <a:t>intimidante, </a:t>
            </a:r>
            <a:r>
              <a:rPr dirty="0" sz="5750" spc="-65">
                <a:solidFill>
                  <a:srgbClr val="1D1D1D"/>
                </a:solidFill>
              </a:rPr>
              <a:t>mais</a:t>
            </a:r>
            <a:r>
              <a:rPr dirty="0" sz="5750" spc="-254">
                <a:solidFill>
                  <a:srgbClr val="1D1D1D"/>
                </a:solidFill>
              </a:rPr>
              <a:t> </a:t>
            </a:r>
            <a:r>
              <a:rPr dirty="0" sz="5750">
                <a:solidFill>
                  <a:srgbClr val="1F1F1F"/>
                </a:solidFill>
              </a:rPr>
              <a:t>qui</a:t>
            </a:r>
            <a:r>
              <a:rPr dirty="0" sz="5750" spc="-385">
                <a:solidFill>
                  <a:srgbClr val="1F1F1F"/>
                </a:solidFill>
              </a:rPr>
              <a:t> </a:t>
            </a:r>
            <a:r>
              <a:rPr dirty="0" sz="5750">
                <a:solidFill>
                  <a:srgbClr val="232323"/>
                </a:solidFill>
              </a:rPr>
              <a:t>est</a:t>
            </a:r>
            <a:r>
              <a:rPr dirty="0" sz="5750" spc="-190">
                <a:solidFill>
                  <a:srgbClr val="232323"/>
                </a:solidFill>
              </a:rPr>
              <a:t> </a:t>
            </a:r>
            <a:r>
              <a:rPr dirty="0" sz="5750" spc="-355">
                <a:solidFill>
                  <a:srgbClr val="1D1D1D"/>
                </a:solidFill>
              </a:rPr>
              <a:t>à</a:t>
            </a:r>
            <a:r>
              <a:rPr dirty="0" sz="5750" spc="-220">
                <a:solidFill>
                  <a:srgbClr val="1D1D1D"/>
                </a:solidFill>
              </a:rPr>
              <a:t> </a:t>
            </a:r>
            <a:r>
              <a:rPr dirty="0" sz="5750">
                <a:solidFill>
                  <a:srgbClr val="1D1D1D"/>
                </a:solidFill>
              </a:rPr>
              <a:t>votre</a:t>
            </a:r>
            <a:r>
              <a:rPr dirty="0" sz="5750" spc="-325">
                <a:solidFill>
                  <a:srgbClr val="1D1D1D"/>
                </a:solidFill>
              </a:rPr>
              <a:t> </a:t>
            </a:r>
            <a:r>
              <a:rPr dirty="0" sz="5750" spc="-10">
                <a:solidFill>
                  <a:srgbClr val="1C1C1C"/>
                </a:solidFill>
              </a:rPr>
              <a:t>portée.</a:t>
            </a:r>
            <a:endParaRPr sz="5750"/>
          </a:p>
        </p:txBody>
      </p:sp>
      <p:sp>
        <p:nvSpPr>
          <p:cNvPr id="9" name="object 9" descr=""/>
          <p:cNvSpPr txBox="1"/>
          <p:nvPr/>
        </p:nvSpPr>
        <p:spPr>
          <a:xfrm>
            <a:off x="940711" y="2423936"/>
            <a:ext cx="11280775" cy="61747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250" spc="-75">
                <a:latin typeface="Cambria"/>
                <a:cs typeface="Cambria"/>
              </a:rPr>
              <a:t>Bonjour</a:t>
            </a:r>
            <a:r>
              <a:rPr dirty="0" sz="3250" spc="-114">
                <a:latin typeface="Cambria"/>
                <a:cs typeface="Cambria"/>
              </a:rPr>
              <a:t> </a:t>
            </a:r>
            <a:r>
              <a:rPr dirty="0" sz="3250">
                <a:latin typeface="Cambria"/>
                <a:cs typeface="Cambria"/>
              </a:rPr>
              <a:t>à</a:t>
            </a:r>
            <a:r>
              <a:rPr dirty="0" sz="3250" spc="-135">
                <a:latin typeface="Cambria"/>
                <a:cs typeface="Cambria"/>
              </a:rPr>
              <a:t> </a:t>
            </a:r>
            <a:r>
              <a:rPr dirty="0" sz="3250" spc="-80">
                <a:latin typeface="Cambria"/>
                <a:cs typeface="Cambria"/>
              </a:rPr>
              <a:t>tous.</a:t>
            </a:r>
            <a:r>
              <a:rPr dirty="0" sz="3250" spc="-100">
                <a:latin typeface="Cambria"/>
                <a:cs typeface="Cambria"/>
              </a:rPr>
              <a:t> </a:t>
            </a:r>
            <a:r>
              <a:rPr dirty="0" sz="3250">
                <a:latin typeface="Cambria"/>
                <a:cs typeface="Cambria"/>
              </a:rPr>
              <a:t>On</a:t>
            </a:r>
            <a:r>
              <a:rPr dirty="0" sz="3250" spc="-80">
                <a:latin typeface="Cambria"/>
                <a:cs typeface="Cambria"/>
              </a:rPr>
              <a:t> </a:t>
            </a:r>
            <a:r>
              <a:rPr dirty="0" sz="3250" spc="-100">
                <a:latin typeface="Cambria"/>
                <a:cs typeface="Cambria"/>
              </a:rPr>
              <a:t>sait</a:t>
            </a:r>
            <a:r>
              <a:rPr dirty="0" sz="3250" spc="-75">
                <a:latin typeface="Cambria"/>
                <a:cs typeface="Cambria"/>
              </a:rPr>
              <a:t> </a:t>
            </a:r>
            <a:r>
              <a:rPr dirty="0" sz="3250" spc="-45">
                <a:latin typeface="Cambria"/>
                <a:cs typeface="Cambria"/>
              </a:rPr>
              <a:t>que</a:t>
            </a:r>
            <a:r>
              <a:rPr dirty="0" sz="3250" spc="-30">
                <a:latin typeface="Cambria"/>
                <a:cs typeface="Cambria"/>
              </a:rPr>
              <a:t> </a:t>
            </a:r>
            <a:r>
              <a:rPr dirty="0" sz="3250" spc="-85">
                <a:latin typeface="Cambria"/>
                <a:cs typeface="Cambria"/>
              </a:rPr>
              <a:t>parler</a:t>
            </a:r>
            <a:r>
              <a:rPr dirty="0" sz="3250" spc="-95">
                <a:latin typeface="Cambria"/>
                <a:cs typeface="Cambria"/>
              </a:rPr>
              <a:t> </a:t>
            </a:r>
            <a:r>
              <a:rPr dirty="0" sz="3250" spc="-40">
                <a:latin typeface="Cambria"/>
                <a:cs typeface="Cambria"/>
              </a:rPr>
              <a:t>de</a:t>
            </a:r>
            <a:r>
              <a:rPr dirty="0" sz="3250" spc="-150">
                <a:latin typeface="Cambria"/>
                <a:cs typeface="Cambria"/>
              </a:rPr>
              <a:t> </a:t>
            </a:r>
            <a:r>
              <a:rPr dirty="0" sz="3250" spc="-55">
                <a:latin typeface="Cambria"/>
                <a:cs typeface="Cambria"/>
              </a:rPr>
              <a:t>“structure</a:t>
            </a:r>
            <a:r>
              <a:rPr dirty="0" sz="3250" spc="40">
                <a:latin typeface="Cambria"/>
                <a:cs typeface="Cambria"/>
              </a:rPr>
              <a:t> </a:t>
            </a:r>
            <a:r>
              <a:rPr dirty="0" sz="3250" spc="-10">
                <a:latin typeface="Cambria"/>
                <a:cs typeface="Cambria"/>
              </a:rPr>
              <a:t>organisationnelle”</a:t>
            </a:r>
            <a:endParaRPr sz="3250">
              <a:latin typeface="Cambria"/>
              <a:cs typeface="Cambria"/>
            </a:endParaRPr>
          </a:p>
          <a:p>
            <a:pPr marL="16510" marR="461009" indent="5080">
              <a:lnSpc>
                <a:spcPct val="102600"/>
              </a:lnSpc>
              <a:spcBef>
                <a:spcPts val="100"/>
              </a:spcBef>
            </a:pPr>
            <a:r>
              <a:rPr dirty="0" sz="3250" spc="-100">
                <a:latin typeface="Cambria"/>
                <a:cs typeface="Cambria"/>
              </a:rPr>
              <a:t>peut</a:t>
            </a:r>
            <a:r>
              <a:rPr dirty="0" sz="3250" spc="-80">
                <a:latin typeface="Cambria"/>
                <a:cs typeface="Cambria"/>
              </a:rPr>
              <a:t> </a:t>
            </a:r>
            <a:r>
              <a:rPr dirty="0" sz="3250" spc="-20">
                <a:latin typeface="Cambria"/>
                <a:cs typeface="Cambria"/>
              </a:rPr>
              <a:t>faire</a:t>
            </a:r>
            <a:r>
              <a:rPr dirty="0" sz="3250" spc="-160">
                <a:latin typeface="Cambria"/>
                <a:cs typeface="Cambria"/>
              </a:rPr>
              <a:t> </a:t>
            </a:r>
            <a:r>
              <a:rPr dirty="0" sz="3250">
                <a:latin typeface="Cambria"/>
                <a:cs typeface="Cambria"/>
              </a:rPr>
              <a:t>un</a:t>
            </a:r>
            <a:r>
              <a:rPr dirty="0" sz="3250" spc="-165">
                <a:latin typeface="Cambria"/>
                <a:cs typeface="Cambria"/>
              </a:rPr>
              <a:t> </a:t>
            </a:r>
            <a:r>
              <a:rPr dirty="0" sz="3250" spc="-85">
                <a:latin typeface="Cambria"/>
                <a:cs typeface="Cambria"/>
              </a:rPr>
              <a:t>peu</a:t>
            </a:r>
            <a:r>
              <a:rPr dirty="0" sz="3250" spc="-90">
                <a:latin typeface="Cambria"/>
                <a:cs typeface="Cambria"/>
              </a:rPr>
              <a:t> </a:t>
            </a:r>
            <a:r>
              <a:rPr dirty="0" sz="3250" spc="-50">
                <a:latin typeface="Cambria"/>
                <a:cs typeface="Cambria"/>
              </a:rPr>
              <a:t>peur.</a:t>
            </a:r>
            <a:r>
              <a:rPr dirty="0" sz="3250" spc="-80">
                <a:latin typeface="Cambria"/>
                <a:cs typeface="Cambria"/>
              </a:rPr>
              <a:t> </a:t>
            </a:r>
            <a:r>
              <a:rPr dirty="0" sz="3250">
                <a:latin typeface="Cambria"/>
                <a:cs typeface="Cambria"/>
              </a:rPr>
              <a:t>On</a:t>
            </a:r>
            <a:r>
              <a:rPr dirty="0" sz="3250" spc="-180">
                <a:latin typeface="Cambria"/>
                <a:cs typeface="Cambria"/>
              </a:rPr>
              <a:t> </a:t>
            </a:r>
            <a:r>
              <a:rPr dirty="0" sz="3250" spc="-30">
                <a:latin typeface="Cambria"/>
                <a:cs typeface="Cambria"/>
              </a:rPr>
              <a:t>imagine</a:t>
            </a:r>
            <a:r>
              <a:rPr dirty="0" sz="3250" spc="25">
                <a:latin typeface="Cambria"/>
                <a:cs typeface="Cambria"/>
              </a:rPr>
              <a:t> </a:t>
            </a:r>
            <a:r>
              <a:rPr dirty="0" sz="3250" spc="-75">
                <a:latin typeface="Cambria"/>
                <a:cs typeface="Cambria"/>
              </a:rPr>
              <a:t>des</a:t>
            </a:r>
            <a:r>
              <a:rPr dirty="0" sz="3250" spc="-105">
                <a:latin typeface="Cambria"/>
                <a:cs typeface="Cambria"/>
              </a:rPr>
              <a:t> </a:t>
            </a:r>
            <a:r>
              <a:rPr dirty="0" sz="3250" spc="-55">
                <a:latin typeface="Cambria"/>
                <a:cs typeface="Cambria"/>
              </a:rPr>
              <a:t>schémas</a:t>
            </a:r>
            <a:r>
              <a:rPr dirty="0" sz="3250" spc="-110">
                <a:latin typeface="Cambria"/>
                <a:cs typeface="Cambria"/>
              </a:rPr>
              <a:t> </a:t>
            </a:r>
            <a:r>
              <a:rPr dirty="0" sz="3250" spc="-40">
                <a:latin typeface="Cambria"/>
                <a:cs typeface="Cambria"/>
              </a:rPr>
              <a:t>complexes,</a:t>
            </a:r>
            <a:r>
              <a:rPr dirty="0" sz="3250" spc="125">
                <a:latin typeface="Cambria"/>
                <a:cs typeface="Cambria"/>
              </a:rPr>
              <a:t> </a:t>
            </a:r>
            <a:r>
              <a:rPr dirty="0" sz="3250" spc="-25">
                <a:latin typeface="Cambria"/>
                <a:cs typeface="Cambria"/>
              </a:rPr>
              <a:t>des </a:t>
            </a:r>
            <a:r>
              <a:rPr dirty="0" sz="3250" spc="-60">
                <a:latin typeface="Cambria"/>
                <a:cs typeface="Cambria"/>
              </a:rPr>
              <a:t>théories</a:t>
            </a:r>
            <a:r>
              <a:rPr dirty="0" sz="3250" spc="-110">
                <a:latin typeface="Cambria"/>
                <a:cs typeface="Cambria"/>
              </a:rPr>
              <a:t> </a:t>
            </a:r>
            <a:r>
              <a:rPr dirty="0" sz="3250" spc="-10">
                <a:latin typeface="Cambria"/>
                <a:cs typeface="Cambria"/>
              </a:rPr>
              <a:t>abstraites...</a:t>
            </a:r>
            <a:endParaRPr sz="325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210"/>
              </a:spcBef>
            </a:pPr>
            <a:endParaRPr sz="3250">
              <a:latin typeface="Cambria"/>
              <a:cs typeface="Cambria"/>
            </a:endParaRPr>
          </a:p>
          <a:p>
            <a:pPr marL="15875" marR="5080" indent="-2540">
              <a:lnSpc>
                <a:spcPct val="104600"/>
              </a:lnSpc>
            </a:pPr>
            <a:r>
              <a:rPr dirty="0" sz="3250" spc="-65">
                <a:latin typeface="Cambria"/>
                <a:cs typeface="Cambria"/>
              </a:rPr>
              <a:t>Notre</a:t>
            </a:r>
            <a:r>
              <a:rPr dirty="0" sz="3250" spc="-114">
                <a:latin typeface="Cambria"/>
                <a:cs typeface="Cambria"/>
              </a:rPr>
              <a:t> </a:t>
            </a:r>
            <a:r>
              <a:rPr dirty="0" sz="3250" spc="-45">
                <a:latin typeface="Cambria"/>
                <a:cs typeface="Cambria"/>
              </a:rPr>
              <a:t>but</a:t>
            </a:r>
            <a:r>
              <a:rPr dirty="0" sz="3250" spc="-135">
                <a:latin typeface="Cambria"/>
                <a:cs typeface="Cambria"/>
              </a:rPr>
              <a:t> </a:t>
            </a:r>
            <a:r>
              <a:rPr dirty="0" sz="3250" spc="-70">
                <a:latin typeface="Cambria"/>
                <a:cs typeface="Cambria"/>
              </a:rPr>
              <a:t>aujourd'hui</a:t>
            </a:r>
            <a:r>
              <a:rPr dirty="0" sz="3250" spc="-5">
                <a:latin typeface="Cambria"/>
                <a:cs typeface="Cambria"/>
              </a:rPr>
              <a:t> </a:t>
            </a:r>
            <a:r>
              <a:rPr dirty="0" sz="3250" spc="-65">
                <a:latin typeface="Cambria"/>
                <a:cs typeface="Cambria"/>
              </a:rPr>
              <a:t>est</a:t>
            </a:r>
            <a:r>
              <a:rPr dirty="0" sz="3250" spc="-120">
                <a:latin typeface="Cambria"/>
                <a:cs typeface="Cambria"/>
              </a:rPr>
              <a:t> </a:t>
            </a:r>
            <a:r>
              <a:rPr dirty="0" sz="3250" spc="-40">
                <a:latin typeface="Cambria"/>
                <a:cs typeface="Cambria"/>
              </a:rPr>
              <a:t>simple</a:t>
            </a:r>
            <a:r>
              <a:rPr dirty="0" sz="3250" spc="-50">
                <a:latin typeface="Cambria"/>
                <a:cs typeface="Cambria"/>
              </a:rPr>
              <a:t> </a:t>
            </a:r>
            <a:r>
              <a:rPr dirty="0" sz="3250">
                <a:latin typeface="Cambria"/>
                <a:cs typeface="Cambria"/>
              </a:rPr>
              <a:t>:</a:t>
            </a:r>
            <a:r>
              <a:rPr dirty="0" sz="3250" spc="-145">
                <a:latin typeface="Cambria"/>
                <a:cs typeface="Cambria"/>
              </a:rPr>
              <a:t> </a:t>
            </a:r>
            <a:r>
              <a:rPr dirty="0" sz="3250" spc="-80">
                <a:latin typeface="Cambria"/>
                <a:cs typeface="Cambria"/>
              </a:rPr>
              <a:t>vous</a:t>
            </a:r>
            <a:r>
              <a:rPr dirty="0" sz="3250" spc="-100">
                <a:latin typeface="Cambria"/>
                <a:cs typeface="Cambria"/>
              </a:rPr>
              <a:t> </a:t>
            </a:r>
            <a:r>
              <a:rPr dirty="0" sz="3250" spc="-80">
                <a:latin typeface="Cambria"/>
                <a:cs typeface="Cambria"/>
              </a:rPr>
              <a:t>montrer</a:t>
            </a:r>
            <a:r>
              <a:rPr dirty="0" sz="3250" spc="-75">
                <a:latin typeface="Cambria"/>
                <a:cs typeface="Cambria"/>
              </a:rPr>
              <a:t> </a:t>
            </a:r>
            <a:r>
              <a:rPr dirty="0" sz="3250" spc="-65">
                <a:latin typeface="Cambria"/>
                <a:cs typeface="Cambria"/>
              </a:rPr>
              <a:t>que</a:t>
            </a:r>
            <a:r>
              <a:rPr dirty="0" sz="3250" spc="-110">
                <a:latin typeface="Cambria"/>
                <a:cs typeface="Cambria"/>
              </a:rPr>
              <a:t> </a:t>
            </a:r>
            <a:r>
              <a:rPr dirty="0" sz="3250" spc="-80">
                <a:latin typeface="Cambria"/>
                <a:cs typeface="Cambria"/>
              </a:rPr>
              <a:t>c'est</a:t>
            </a:r>
            <a:r>
              <a:rPr dirty="0" sz="3250" spc="-75">
                <a:latin typeface="Cambria"/>
                <a:cs typeface="Cambria"/>
              </a:rPr>
              <a:t> </a:t>
            </a:r>
            <a:r>
              <a:rPr dirty="0" sz="3250" spc="-25">
                <a:latin typeface="Cambria"/>
                <a:cs typeface="Cambria"/>
              </a:rPr>
              <a:t>une </a:t>
            </a:r>
            <a:r>
              <a:rPr dirty="0" sz="3250" spc="-60">
                <a:latin typeface="Cambria"/>
                <a:cs typeface="Cambria"/>
              </a:rPr>
              <a:t>démarche</a:t>
            </a:r>
            <a:r>
              <a:rPr dirty="0" sz="3250" spc="-85">
                <a:latin typeface="Cambria"/>
                <a:cs typeface="Cambria"/>
              </a:rPr>
              <a:t> </a:t>
            </a:r>
            <a:r>
              <a:rPr dirty="0" sz="3250" spc="-80">
                <a:latin typeface="Cambria"/>
                <a:cs typeface="Cambria"/>
              </a:rPr>
              <a:t>très</a:t>
            </a:r>
            <a:r>
              <a:rPr dirty="0" sz="3250" spc="-95">
                <a:latin typeface="Cambria"/>
                <a:cs typeface="Cambria"/>
              </a:rPr>
              <a:t> </a:t>
            </a:r>
            <a:r>
              <a:rPr dirty="0" sz="3250" spc="-45">
                <a:latin typeface="Cambria"/>
                <a:cs typeface="Cambria"/>
              </a:rPr>
              <a:t>logique</a:t>
            </a:r>
            <a:r>
              <a:rPr dirty="0" sz="3250" spc="-5">
                <a:latin typeface="Cambria"/>
                <a:cs typeface="Cambria"/>
              </a:rPr>
              <a:t> </a:t>
            </a:r>
            <a:r>
              <a:rPr dirty="0" sz="3250" spc="-50">
                <a:latin typeface="Cambria"/>
                <a:cs typeface="Cambria"/>
              </a:rPr>
              <a:t>et</a:t>
            </a:r>
            <a:r>
              <a:rPr dirty="0" sz="3250" spc="-114">
                <a:latin typeface="Cambria"/>
                <a:cs typeface="Cambria"/>
              </a:rPr>
              <a:t> </a:t>
            </a:r>
            <a:r>
              <a:rPr dirty="0" sz="3250" spc="-55">
                <a:latin typeface="Cambria"/>
                <a:cs typeface="Cambria"/>
              </a:rPr>
              <a:t>créative,</a:t>
            </a:r>
            <a:r>
              <a:rPr dirty="0" sz="3250" spc="105">
                <a:latin typeface="Cambria"/>
                <a:cs typeface="Cambria"/>
              </a:rPr>
              <a:t> </a:t>
            </a:r>
            <a:r>
              <a:rPr dirty="0" sz="3250" spc="-40">
                <a:latin typeface="Cambria"/>
                <a:cs typeface="Cambria"/>
              </a:rPr>
              <a:t>une</a:t>
            </a:r>
            <a:r>
              <a:rPr dirty="0" sz="3250" spc="-140">
                <a:latin typeface="Cambria"/>
                <a:cs typeface="Cambria"/>
              </a:rPr>
              <a:t> </a:t>
            </a:r>
            <a:r>
              <a:rPr dirty="0" sz="3250" spc="-10">
                <a:latin typeface="Cambria"/>
                <a:cs typeface="Cambria"/>
              </a:rPr>
              <a:t>fois</a:t>
            </a:r>
            <a:r>
              <a:rPr dirty="0" sz="3250" spc="-135">
                <a:latin typeface="Cambria"/>
                <a:cs typeface="Cambria"/>
              </a:rPr>
              <a:t> </a:t>
            </a:r>
            <a:r>
              <a:rPr dirty="0" sz="3250" spc="-110">
                <a:latin typeface="Cambria"/>
                <a:cs typeface="Cambria"/>
              </a:rPr>
              <a:t>qu'on</a:t>
            </a:r>
            <a:r>
              <a:rPr dirty="0" sz="3250" spc="-70">
                <a:latin typeface="Cambria"/>
                <a:cs typeface="Cambria"/>
              </a:rPr>
              <a:t> </a:t>
            </a:r>
            <a:r>
              <a:rPr dirty="0" sz="3250">
                <a:latin typeface="Cambria"/>
                <a:cs typeface="Cambria"/>
              </a:rPr>
              <a:t>a</a:t>
            </a:r>
            <a:r>
              <a:rPr dirty="0" sz="3250" spc="-180">
                <a:latin typeface="Cambria"/>
                <a:cs typeface="Cambria"/>
              </a:rPr>
              <a:t> </a:t>
            </a:r>
            <a:r>
              <a:rPr dirty="0" sz="3250">
                <a:latin typeface="Cambria"/>
                <a:cs typeface="Cambria"/>
              </a:rPr>
              <a:t>la</a:t>
            </a:r>
            <a:r>
              <a:rPr dirty="0" sz="3250" spc="-150">
                <a:latin typeface="Cambria"/>
                <a:cs typeface="Cambria"/>
              </a:rPr>
              <a:t> </a:t>
            </a:r>
            <a:r>
              <a:rPr dirty="0" sz="3250" spc="-10">
                <a:latin typeface="Cambria"/>
                <a:cs typeface="Cambria"/>
              </a:rPr>
              <a:t>bonne </a:t>
            </a:r>
            <a:r>
              <a:rPr dirty="0" sz="3200" spc="-10">
                <a:latin typeface="Cambria"/>
                <a:cs typeface="Cambria"/>
              </a:rPr>
              <a:t>méthode.</a:t>
            </a:r>
            <a:r>
              <a:rPr dirty="0" sz="3200" spc="10">
                <a:latin typeface="Cambria"/>
                <a:cs typeface="Cambria"/>
              </a:rPr>
              <a:t> </a:t>
            </a:r>
            <a:r>
              <a:rPr dirty="0" sz="3200">
                <a:latin typeface="Cambria"/>
                <a:cs typeface="Cambria"/>
              </a:rPr>
              <a:t>Pensez</a:t>
            </a:r>
            <a:r>
              <a:rPr dirty="0" sz="3200" spc="25">
                <a:latin typeface="Cambria"/>
                <a:cs typeface="Cambria"/>
              </a:rPr>
              <a:t> </a:t>
            </a:r>
            <a:r>
              <a:rPr dirty="0" sz="3200">
                <a:latin typeface="Cambria"/>
                <a:cs typeface="Cambria"/>
              </a:rPr>
              <a:t>à</a:t>
            </a:r>
            <a:r>
              <a:rPr dirty="0" sz="3200" spc="-175">
                <a:latin typeface="Cambria"/>
                <a:cs typeface="Cambria"/>
              </a:rPr>
              <a:t> </a:t>
            </a:r>
            <a:r>
              <a:rPr dirty="0" sz="3200">
                <a:latin typeface="Cambria"/>
                <a:cs typeface="Cambria"/>
              </a:rPr>
              <a:t>nous</a:t>
            </a:r>
            <a:r>
              <a:rPr dirty="0" sz="3200" spc="-100">
                <a:latin typeface="Cambria"/>
                <a:cs typeface="Cambria"/>
              </a:rPr>
              <a:t> </a:t>
            </a:r>
            <a:r>
              <a:rPr dirty="0" sz="3200">
                <a:latin typeface="Cambria"/>
                <a:cs typeface="Cambria"/>
              </a:rPr>
              <a:t>comme</a:t>
            </a:r>
            <a:r>
              <a:rPr dirty="0" sz="3200" spc="20">
                <a:latin typeface="Cambria"/>
                <a:cs typeface="Cambria"/>
              </a:rPr>
              <a:t> </a:t>
            </a:r>
            <a:r>
              <a:rPr dirty="0" sz="3200">
                <a:latin typeface="Cambria"/>
                <a:cs typeface="Cambria"/>
              </a:rPr>
              <a:t>deux</a:t>
            </a:r>
            <a:r>
              <a:rPr dirty="0" sz="3200" spc="-65">
                <a:latin typeface="Cambria"/>
                <a:cs typeface="Cambria"/>
              </a:rPr>
              <a:t> </a:t>
            </a:r>
            <a:r>
              <a:rPr dirty="0" sz="3200" spc="-20">
                <a:latin typeface="Cambria"/>
                <a:cs typeface="Cambria"/>
              </a:rPr>
              <a:t>mentors</a:t>
            </a:r>
            <a:r>
              <a:rPr dirty="0" sz="3200" spc="35">
                <a:latin typeface="Cambria"/>
                <a:cs typeface="Cambria"/>
              </a:rPr>
              <a:t> </a:t>
            </a:r>
            <a:r>
              <a:rPr dirty="0" sz="3200">
                <a:latin typeface="Cambria"/>
                <a:cs typeface="Cambria"/>
              </a:rPr>
              <a:t>qui</a:t>
            </a:r>
            <a:r>
              <a:rPr dirty="0" sz="3200" spc="-60">
                <a:latin typeface="Cambria"/>
                <a:cs typeface="Cambria"/>
              </a:rPr>
              <a:t> </a:t>
            </a:r>
            <a:r>
              <a:rPr dirty="0" sz="3200" spc="-20">
                <a:latin typeface="Cambria"/>
                <a:cs typeface="Cambria"/>
              </a:rPr>
              <a:t>vous </a:t>
            </a:r>
            <a:r>
              <a:rPr dirty="0" sz="3250" spc="-45">
                <a:latin typeface="Cambria"/>
                <a:cs typeface="Cambria"/>
              </a:rPr>
              <a:t>transmettent</a:t>
            </a:r>
            <a:r>
              <a:rPr dirty="0" sz="3250" spc="125">
                <a:latin typeface="Cambria"/>
                <a:cs typeface="Cambria"/>
              </a:rPr>
              <a:t> </a:t>
            </a:r>
            <a:r>
              <a:rPr dirty="0" sz="3250">
                <a:latin typeface="Cambria"/>
                <a:cs typeface="Cambria"/>
              </a:rPr>
              <a:t>leur</a:t>
            </a:r>
            <a:r>
              <a:rPr dirty="0" sz="3250" spc="-90">
                <a:latin typeface="Cambria"/>
                <a:cs typeface="Cambria"/>
              </a:rPr>
              <a:t> </a:t>
            </a:r>
            <a:r>
              <a:rPr dirty="0" sz="3250">
                <a:latin typeface="Cambria"/>
                <a:cs typeface="Cambria"/>
              </a:rPr>
              <a:t>plan,</a:t>
            </a:r>
            <a:r>
              <a:rPr dirty="0" sz="3250" spc="-15">
                <a:latin typeface="Cambria"/>
                <a:cs typeface="Cambria"/>
              </a:rPr>
              <a:t> </a:t>
            </a:r>
            <a:r>
              <a:rPr dirty="0" sz="3250">
                <a:latin typeface="Cambria"/>
                <a:cs typeface="Cambria"/>
              </a:rPr>
              <a:t>celui</a:t>
            </a:r>
            <a:r>
              <a:rPr dirty="0" sz="3250" spc="-55">
                <a:latin typeface="Cambria"/>
                <a:cs typeface="Cambria"/>
              </a:rPr>
              <a:t> </a:t>
            </a:r>
            <a:r>
              <a:rPr dirty="0" sz="3250">
                <a:latin typeface="Cambria"/>
                <a:cs typeface="Cambria"/>
              </a:rPr>
              <a:t>qui</a:t>
            </a:r>
            <a:r>
              <a:rPr dirty="0" sz="3250" spc="-155">
                <a:latin typeface="Cambria"/>
                <a:cs typeface="Cambria"/>
              </a:rPr>
              <a:t> </a:t>
            </a:r>
            <a:r>
              <a:rPr dirty="0" sz="3250">
                <a:latin typeface="Cambria"/>
                <a:cs typeface="Cambria"/>
              </a:rPr>
              <a:t>nous</a:t>
            </a:r>
            <a:r>
              <a:rPr dirty="0" sz="3250" spc="-85">
                <a:latin typeface="Cambria"/>
                <a:cs typeface="Cambria"/>
              </a:rPr>
              <a:t> </a:t>
            </a:r>
            <a:r>
              <a:rPr dirty="0" sz="3250" spc="110">
                <a:latin typeface="Cambria"/>
                <a:cs typeface="Cambria"/>
              </a:rPr>
              <a:t>a</a:t>
            </a:r>
            <a:r>
              <a:rPr dirty="0" sz="3250" spc="-175">
                <a:latin typeface="Cambria"/>
                <a:cs typeface="Cambria"/>
              </a:rPr>
              <a:t> </a:t>
            </a:r>
            <a:r>
              <a:rPr dirty="0" sz="3250" spc="-20">
                <a:latin typeface="Cambria"/>
                <a:cs typeface="Cambria"/>
              </a:rPr>
              <a:t>servi</a:t>
            </a:r>
            <a:r>
              <a:rPr dirty="0" sz="3250" spc="-40">
                <a:latin typeface="Cambria"/>
                <a:cs typeface="Cambria"/>
              </a:rPr>
              <a:t> </a:t>
            </a:r>
            <a:r>
              <a:rPr dirty="0" sz="3250">
                <a:latin typeface="Cambria"/>
                <a:cs typeface="Cambria"/>
              </a:rPr>
              <a:t>en</a:t>
            </a:r>
            <a:r>
              <a:rPr dirty="0" sz="3250" spc="-110">
                <a:latin typeface="Cambria"/>
                <a:cs typeface="Cambria"/>
              </a:rPr>
              <a:t> </a:t>
            </a:r>
            <a:r>
              <a:rPr dirty="0" sz="3250" spc="-40">
                <a:latin typeface="Cambria"/>
                <a:cs typeface="Cambria"/>
              </a:rPr>
              <a:t>entreprise</a:t>
            </a:r>
            <a:r>
              <a:rPr dirty="0" sz="3250" spc="55">
                <a:latin typeface="Cambria"/>
                <a:cs typeface="Cambria"/>
              </a:rPr>
              <a:t> </a:t>
            </a:r>
            <a:r>
              <a:rPr dirty="0" sz="3250">
                <a:latin typeface="Cambria"/>
                <a:cs typeface="Cambria"/>
              </a:rPr>
              <a:t>et</a:t>
            </a:r>
            <a:r>
              <a:rPr dirty="0" sz="3250" spc="-90">
                <a:latin typeface="Cambria"/>
                <a:cs typeface="Cambria"/>
              </a:rPr>
              <a:t> </a:t>
            </a:r>
            <a:r>
              <a:rPr dirty="0" sz="3250" spc="-25">
                <a:latin typeface="Cambria"/>
                <a:cs typeface="Cambria"/>
              </a:rPr>
              <a:t>qui </a:t>
            </a:r>
            <a:r>
              <a:rPr dirty="0" sz="3200" spc="-25">
                <a:latin typeface="Cambria"/>
                <a:cs typeface="Cambria"/>
              </a:rPr>
              <a:t>vous</a:t>
            </a:r>
            <a:r>
              <a:rPr dirty="0" sz="3200" spc="-145">
                <a:latin typeface="Cambria"/>
                <a:cs typeface="Cambria"/>
              </a:rPr>
              <a:t> </a:t>
            </a:r>
            <a:r>
              <a:rPr dirty="0" sz="3200" spc="-10">
                <a:latin typeface="Cambria"/>
                <a:cs typeface="Cambria"/>
              </a:rPr>
              <a:t>servira</a:t>
            </a:r>
            <a:r>
              <a:rPr dirty="0" sz="3200" spc="-70">
                <a:latin typeface="Cambria"/>
                <a:cs typeface="Cambria"/>
              </a:rPr>
              <a:t> </a:t>
            </a:r>
            <a:r>
              <a:rPr dirty="0" sz="3200">
                <a:latin typeface="Cambria"/>
                <a:cs typeface="Cambria"/>
              </a:rPr>
              <a:t>pour</a:t>
            </a:r>
            <a:r>
              <a:rPr dirty="0" sz="3200" spc="-100">
                <a:latin typeface="Cambria"/>
                <a:cs typeface="Cambria"/>
              </a:rPr>
              <a:t> </a:t>
            </a:r>
            <a:r>
              <a:rPr dirty="0" sz="3200" spc="-30">
                <a:latin typeface="Cambria"/>
                <a:cs typeface="Cambria"/>
              </a:rPr>
              <a:t>votre</a:t>
            </a:r>
            <a:r>
              <a:rPr dirty="0" sz="3200" spc="-120">
                <a:latin typeface="Cambria"/>
                <a:cs typeface="Cambria"/>
              </a:rPr>
              <a:t> </a:t>
            </a:r>
            <a:r>
              <a:rPr dirty="0" sz="3200">
                <a:latin typeface="Cambria"/>
                <a:cs typeface="Cambria"/>
              </a:rPr>
              <a:t>examen,</a:t>
            </a:r>
            <a:r>
              <a:rPr dirty="0" sz="3200" spc="-15">
                <a:latin typeface="Cambria"/>
                <a:cs typeface="Cambria"/>
              </a:rPr>
              <a:t> </a:t>
            </a:r>
            <a:r>
              <a:rPr dirty="0" sz="3200">
                <a:latin typeface="Cambria"/>
                <a:cs typeface="Cambria"/>
              </a:rPr>
              <a:t>et</a:t>
            </a:r>
            <a:r>
              <a:rPr dirty="0" sz="3200" spc="-125">
                <a:latin typeface="Cambria"/>
                <a:cs typeface="Cambria"/>
              </a:rPr>
              <a:t> </a:t>
            </a:r>
            <a:r>
              <a:rPr dirty="0" sz="3200">
                <a:latin typeface="Cambria"/>
                <a:cs typeface="Cambria"/>
              </a:rPr>
              <a:t>surtout,</a:t>
            </a:r>
            <a:r>
              <a:rPr dirty="0" sz="3200" spc="15">
                <a:latin typeface="Cambria"/>
                <a:cs typeface="Cambria"/>
              </a:rPr>
              <a:t> </a:t>
            </a:r>
            <a:r>
              <a:rPr dirty="0" sz="3200">
                <a:latin typeface="Cambria"/>
                <a:cs typeface="Cambria"/>
              </a:rPr>
              <a:t>pour</a:t>
            </a:r>
            <a:r>
              <a:rPr dirty="0" sz="3200" spc="-175">
                <a:latin typeface="Cambria"/>
                <a:cs typeface="Cambria"/>
              </a:rPr>
              <a:t> </a:t>
            </a:r>
            <a:r>
              <a:rPr dirty="0" sz="3200" spc="-30">
                <a:latin typeface="Cambria"/>
                <a:cs typeface="Cambria"/>
              </a:rPr>
              <a:t>votre</a:t>
            </a:r>
            <a:r>
              <a:rPr dirty="0" sz="3200" spc="-125">
                <a:latin typeface="Cambria"/>
                <a:cs typeface="Cambria"/>
              </a:rPr>
              <a:t> </a:t>
            </a:r>
            <a:r>
              <a:rPr dirty="0" sz="3200" spc="-10">
                <a:latin typeface="Cambria"/>
                <a:cs typeface="Cambria"/>
              </a:rPr>
              <a:t>carrière.</a:t>
            </a:r>
            <a:endParaRPr sz="3200">
              <a:latin typeface="Cambria"/>
              <a:cs typeface="Cambria"/>
            </a:endParaRPr>
          </a:p>
          <a:p>
            <a:pPr marL="15875" marR="909319" indent="-3175">
              <a:lnSpc>
                <a:spcPts val="4000"/>
              </a:lnSpc>
              <a:spcBef>
                <a:spcPts val="160"/>
              </a:spcBef>
            </a:pPr>
            <a:r>
              <a:rPr dirty="0" sz="3200" spc="-45">
                <a:latin typeface="Cambria"/>
                <a:cs typeface="Cambria"/>
              </a:rPr>
              <a:t>L'objectif</a:t>
            </a:r>
            <a:r>
              <a:rPr dirty="0" sz="3200" spc="-130">
                <a:latin typeface="Cambria"/>
                <a:cs typeface="Cambria"/>
              </a:rPr>
              <a:t> </a:t>
            </a:r>
            <a:r>
              <a:rPr dirty="0" sz="3200" spc="-114">
                <a:latin typeface="Cambria"/>
                <a:cs typeface="Cambria"/>
              </a:rPr>
              <a:t>n'est</a:t>
            </a:r>
            <a:r>
              <a:rPr dirty="0" sz="3200" spc="-60">
                <a:latin typeface="Cambria"/>
                <a:cs typeface="Cambria"/>
              </a:rPr>
              <a:t> </a:t>
            </a:r>
            <a:r>
              <a:rPr dirty="0" sz="3200" spc="-40">
                <a:latin typeface="Cambria"/>
                <a:cs typeface="Cambria"/>
              </a:rPr>
              <a:t>pas</a:t>
            </a:r>
            <a:r>
              <a:rPr dirty="0" sz="3200" spc="-260">
                <a:latin typeface="Cambria"/>
                <a:cs typeface="Cambria"/>
              </a:rPr>
              <a:t> </a:t>
            </a:r>
            <a:r>
              <a:rPr dirty="0" sz="3200">
                <a:latin typeface="Cambria"/>
                <a:cs typeface="Cambria"/>
              </a:rPr>
              <a:t>juste</a:t>
            </a:r>
            <a:r>
              <a:rPr dirty="0" sz="3200" spc="-95">
                <a:latin typeface="Cambria"/>
                <a:cs typeface="Cambria"/>
              </a:rPr>
              <a:t> </a:t>
            </a:r>
            <a:r>
              <a:rPr dirty="0" sz="3200">
                <a:latin typeface="Cambria"/>
                <a:cs typeface="Cambria"/>
              </a:rPr>
              <a:t>de</a:t>
            </a:r>
            <a:r>
              <a:rPr dirty="0" sz="3200" spc="-175">
                <a:latin typeface="Cambria"/>
                <a:cs typeface="Cambria"/>
              </a:rPr>
              <a:t> </a:t>
            </a:r>
            <a:r>
              <a:rPr dirty="0" sz="3200" spc="-40">
                <a:latin typeface="Cambria"/>
                <a:cs typeface="Cambria"/>
              </a:rPr>
              <a:t>réussir</a:t>
            </a:r>
            <a:r>
              <a:rPr dirty="0" sz="3200" spc="-100">
                <a:latin typeface="Cambria"/>
                <a:cs typeface="Cambria"/>
              </a:rPr>
              <a:t> </a:t>
            </a:r>
            <a:r>
              <a:rPr dirty="0" sz="3200">
                <a:latin typeface="Cambria"/>
                <a:cs typeface="Cambria"/>
              </a:rPr>
              <a:t>une</a:t>
            </a:r>
            <a:r>
              <a:rPr dirty="0" sz="3200" spc="-114">
                <a:latin typeface="Cambria"/>
                <a:cs typeface="Cambria"/>
              </a:rPr>
              <a:t> </a:t>
            </a:r>
            <a:r>
              <a:rPr dirty="0" sz="3200" spc="-40">
                <a:latin typeface="Cambria"/>
                <a:cs typeface="Cambria"/>
              </a:rPr>
              <a:t>épreuve,</a:t>
            </a:r>
            <a:r>
              <a:rPr dirty="0" sz="3200" spc="145">
                <a:latin typeface="Cambria"/>
                <a:cs typeface="Cambria"/>
              </a:rPr>
              <a:t> </a:t>
            </a:r>
            <a:r>
              <a:rPr dirty="0" sz="3200" spc="-10">
                <a:latin typeface="Cambria"/>
                <a:cs typeface="Cambria"/>
              </a:rPr>
              <a:t>mais</a:t>
            </a:r>
            <a:r>
              <a:rPr dirty="0" sz="3200" spc="-100">
                <a:latin typeface="Cambria"/>
                <a:cs typeface="Cambria"/>
              </a:rPr>
              <a:t> </a:t>
            </a:r>
            <a:r>
              <a:rPr dirty="0" sz="3200">
                <a:latin typeface="Cambria"/>
                <a:cs typeface="Cambria"/>
              </a:rPr>
              <a:t>de</a:t>
            </a:r>
            <a:r>
              <a:rPr dirty="0" sz="3200" spc="-175">
                <a:latin typeface="Cambria"/>
                <a:cs typeface="Cambria"/>
              </a:rPr>
              <a:t> </a:t>
            </a:r>
            <a:r>
              <a:rPr dirty="0" sz="3200" spc="-20">
                <a:latin typeface="Cambria"/>
                <a:cs typeface="Cambria"/>
              </a:rPr>
              <a:t>vous donner</a:t>
            </a:r>
            <a:r>
              <a:rPr dirty="0" sz="3200" spc="-120">
                <a:latin typeface="Cambria"/>
                <a:cs typeface="Cambria"/>
              </a:rPr>
              <a:t> </a:t>
            </a:r>
            <a:r>
              <a:rPr dirty="0" sz="3200" spc="-30">
                <a:latin typeface="Cambria"/>
                <a:cs typeface="Cambria"/>
              </a:rPr>
              <a:t>envie</a:t>
            </a:r>
            <a:r>
              <a:rPr dirty="0" sz="3200" spc="-110">
                <a:latin typeface="Cambria"/>
                <a:cs typeface="Cambria"/>
              </a:rPr>
              <a:t> </a:t>
            </a:r>
            <a:r>
              <a:rPr dirty="0" sz="3200">
                <a:latin typeface="Cambria"/>
                <a:cs typeface="Cambria"/>
              </a:rPr>
              <a:t>et</a:t>
            </a:r>
            <a:r>
              <a:rPr dirty="0" sz="3200" spc="-125">
                <a:latin typeface="Cambria"/>
                <a:cs typeface="Cambria"/>
              </a:rPr>
              <a:t> </a:t>
            </a:r>
            <a:r>
              <a:rPr dirty="0" sz="3200">
                <a:latin typeface="Cambria"/>
                <a:cs typeface="Cambria"/>
              </a:rPr>
              <a:t>de</a:t>
            </a:r>
            <a:r>
              <a:rPr dirty="0" sz="3200" spc="-175">
                <a:latin typeface="Cambria"/>
                <a:cs typeface="Cambria"/>
              </a:rPr>
              <a:t> </a:t>
            </a:r>
            <a:r>
              <a:rPr dirty="0" sz="3200" spc="-25">
                <a:latin typeface="Cambria"/>
                <a:cs typeface="Cambria"/>
              </a:rPr>
              <a:t>vous</a:t>
            </a:r>
            <a:r>
              <a:rPr dirty="0" sz="3200" spc="-100">
                <a:latin typeface="Cambria"/>
                <a:cs typeface="Cambria"/>
              </a:rPr>
              <a:t> </a:t>
            </a:r>
            <a:r>
              <a:rPr dirty="0" sz="3200" spc="-35">
                <a:latin typeface="Cambria"/>
                <a:cs typeface="Cambria"/>
              </a:rPr>
              <a:t>sentir</a:t>
            </a:r>
            <a:r>
              <a:rPr dirty="0" sz="3200" spc="-114">
                <a:latin typeface="Cambria"/>
                <a:cs typeface="Cambria"/>
              </a:rPr>
              <a:t> </a:t>
            </a:r>
            <a:r>
              <a:rPr dirty="0" sz="3200" spc="-10">
                <a:latin typeface="Cambria"/>
                <a:cs typeface="Cambria"/>
              </a:rPr>
              <a:t>capables</a:t>
            </a:r>
            <a:r>
              <a:rPr dirty="0" sz="3200" spc="-70">
                <a:latin typeface="Cambria"/>
                <a:cs typeface="Cambria"/>
              </a:rPr>
              <a:t> </a:t>
            </a:r>
            <a:r>
              <a:rPr dirty="0" sz="3200">
                <a:latin typeface="Cambria"/>
                <a:cs typeface="Cambria"/>
              </a:rPr>
              <a:t>de</a:t>
            </a:r>
            <a:r>
              <a:rPr dirty="0" sz="3200" spc="-175">
                <a:latin typeface="Cambria"/>
                <a:cs typeface="Cambria"/>
              </a:rPr>
              <a:t> </a:t>
            </a:r>
            <a:r>
              <a:rPr dirty="0" sz="3200" spc="-20">
                <a:latin typeface="Cambria"/>
                <a:cs typeface="Cambria"/>
              </a:rPr>
              <a:t>piloter</a:t>
            </a:r>
            <a:r>
              <a:rPr dirty="0" sz="3200" spc="-90">
                <a:latin typeface="Cambria"/>
                <a:cs typeface="Cambria"/>
              </a:rPr>
              <a:t> </a:t>
            </a:r>
            <a:r>
              <a:rPr dirty="0" sz="3200" spc="-25">
                <a:latin typeface="Cambria"/>
                <a:cs typeface="Cambria"/>
              </a:rPr>
              <a:t>ces</a:t>
            </a:r>
            <a:endParaRPr sz="3200">
              <a:latin typeface="Cambria"/>
              <a:cs typeface="Cambria"/>
            </a:endParaRPr>
          </a:p>
          <a:p>
            <a:pPr marL="15875">
              <a:lnSpc>
                <a:spcPct val="100000"/>
              </a:lnSpc>
              <a:spcBef>
                <a:spcPts val="50"/>
              </a:spcBef>
            </a:pPr>
            <a:r>
              <a:rPr dirty="0" sz="3250" spc="-50">
                <a:latin typeface="Cambria"/>
                <a:cs typeface="Cambria"/>
              </a:rPr>
              <a:t>changements</a:t>
            </a:r>
            <a:r>
              <a:rPr dirty="0" sz="3250" spc="-95">
                <a:latin typeface="Cambria"/>
                <a:cs typeface="Cambria"/>
              </a:rPr>
              <a:t> </a:t>
            </a:r>
            <a:r>
              <a:rPr dirty="0" sz="3250" spc="-10">
                <a:latin typeface="Cambria"/>
                <a:cs typeface="Cambria"/>
              </a:rPr>
              <a:t>demain.</a:t>
            </a:r>
            <a:endParaRPr sz="3250">
              <a:latin typeface="Cambria"/>
              <a:cs typeface="Cambri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5642412" y="9413522"/>
            <a:ext cx="140970" cy="2584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00" spc="-50">
                <a:latin typeface="Cambria"/>
                <a:cs typeface="Cambria"/>
              </a:rPr>
              <a:t>G</a:t>
            </a:r>
            <a:endParaRPr sz="1500">
              <a:latin typeface="Cambria"/>
              <a:cs typeface="Cambri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6346512" y="9413522"/>
            <a:ext cx="989330" cy="2584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00" spc="-75">
                <a:latin typeface="Cambria"/>
                <a:cs typeface="Cambria"/>
              </a:rPr>
              <a:t>NotebookLM</a:t>
            </a:r>
            <a:endParaRPr sz="15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5700" y="1981200"/>
            <a:ext cx="15163800" cy="49784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1656" rIns="0" bIns="0" rtlCol="0" vert="horz">
            <a:spAutoFit/>
          </a:bodyPr>
          <a:lstStyle/>
          <a:p>
            <a:pPr marL="628015">
              <a:lnSpc>
                <a:spcPct val="100000"/>
              </a:lnSpc>
              <a:spcBef>
                <a:spcPts val="120"/>
              </a:spcBef>
            </a:pPr>
            <a:r>
              <a:rPr dirty="0" sz="5050" spc="-195">
                <a:solidFill>
                  <a:srgbClr val="000000"/>
                </a:solidFill>
              </a:rPr>
              <a:t>Pensez</a:t>
            </a:r>
            <a:r>
              <a:rPr dirty="0" sz="5050" spc="-155">
                <a:solidFill>
                  <a:srgbClr val="000000"/>
                </a:solidFill>
              </a:rPr>
              <a:t> comme</a:t>
            </a:r>
            <a:r>
              <a:rPr dirty="0" sz="5050" spc="-195">
                <a:solidFill>
                  <a:srgbClr val="000000"/>
                </a:solidFill>
              </a:rPr>
              <a:t> </a:t>
            </a:r>
            <a:r>
              <a:rPr dirty="0" sz="5050" spc="-35">
                <a:solidFill>
                  <a:srgbClr val="000000"/>
                </a:solidFill>
              </a:rPr>
              <a:t>un</a:t>
            </a:r>
            <a:r>
              <a:rPr dirty="0" sz="5050" spc="-345">
                <a:solidFill>
                  <a:srgbClr val="000000"/>
                </a:solidFill>
              </a:rPr>
              <a:t> </a:t>
            </a:r>
            <a:r>
              <a:rPr dirty="0" sz="5050">
                <a:solidFill>
                  <a:srgbClr val="000000"/>
                </a:solidFill>
              </a:rPr>
              <a:t>architecte</a:t>
            </a:r>
            <a:r>
              <a:rPr dirty="0" sz="5050" spc="-170">
                <a:solidFill>
                  <a:srgbClr val="000000"/>
                </a:solidFill>
              </a:rPr>
              <a:t> </a:t>
            </a:r>
            <a:r>
              <a:rPr dirty="0" sz="5050">
                <a:solidFill>
                  <a:srgbClr val="000000"/>
                </a:solidFill>
              </a:rPr>
              <a:t>qui</a:t>
            </a:r>
            <a:r>
              <a:rPr dirty="0" sz="5050" spc="-484">
                <a:solidFill>
                  <a:srgbClr val="000000"/>
                </a:solidFill>
              </a:rPr>
              <a:t> </a:t>
            </a:r>
            <a:r>
              <a:rPr dirty="0" sz="5050" spc="-114">
                <a:solidFill>
                  <a:srgbClr val="000000"/>
                </a:solidFill>
              </a:rPr>
              <a:t>rénove</a:t>
            </a:r>
            <a:r>
              <a:rPr dirty="0" sz="5050" spc="-275">
                <a:solidFill>
                  <a:srgbClr val="000000"/>
                </a:solidFill>
              </a:rPr>
              <a:t> </a:t>
            </a:r>
            <a:r>
              <a:rPr dirty="0" sz="5050" spc="-150">
                <a:solidFill>
                  <a:srgbClr val="000000"/>
                </a:solidFill>
              </a:rPr>
              <a:t>une</a:t>
            </a:r>
            <a:r>
              <a:rPr dirty="0" sz="5050" spc="-250">
                <a:solidFill>
                  <a:srgbClr val="000000"/>
                </a:solidFill>
              </a:rPr>
              <a:t> </a:t>
            </a:r>
            <a:r>
              <a:rPr dirty="0" sz="5050" spc="-45">
                <a:solidFill>
                  <a:srgbClr val="000000"/>
                </a:solidFill>
              </a:rPr>
              <a:t>maison.</a:t>
            </a:r>
            <a:endParaRPr sz="5050"/>
          </a:p>
        </p:txBody>
      </p:sp>
      <p:sp>
        <p:nvSpPr>
          <p:cNvPr id="4" name="object 4" descr=""/>
          <p:cNvSpPr txBox="1"/>
          <p:nvPr/>
        </p:nvSpPr>
        <p:spPr>
          <a:xfrm>
            <a:off x="1143337" y="7353652"/>
            <a:ext cx="15184755" cy="1640839"/>
          </a:xfrm>
          <a:prstGeom prst="rect">
            <a:avLst/>
          </a:prstGeom>
        </p:spPr>
        <p:txBody>
          <a:bodyPr wrap="square" lIns="0" tIns="59055" rIns="0" bIns="0" rtlCol="0" vert="horz">
            <a:spAutoFit/>
          </a:bodyPr>
          <a:lstStyle/>
          <a:p>
            <a:pPr algn="just" marL="12700" marR="5080" indent="5080">
              <a:lnSpc>
                <a:spcPts val="3100"/>
              </a:lnSpc>
              <a:spcBef>
                <a:spcPts val="465"/>
              </a:spcBef>
            </a:pPr>
            <a:r>
              <a:rPr dirty="0" sz="2850" spc="-210">
                <a:latin typeface="Times New Roman"/>
                <a:cs typeface="Times New Roman"/>
              </a:rPr>
              <a:t>La</a:t>
            </a:r>
            <a:r>
              <a:rPr dirty="0" sz="2850" spc="30">
                <a:latin typeface="Times New Roman"/>
                <a:cs typeface="Times New Roman"/>
              </a:rPr>
              <a:t> </a:t>
            </a:r>
            <a:r>
              <a:rPr dirty="0" sz="2850" spc="-20">
                <a:latin typeface="Times New Roman"/>
                <a:cs typeface="Times New Roman"/>
              </a:rPr>
              <a:t>meilleure</a:t>
            </a:r>
            <a:r>
              <a:rPr dirty="0" sz="2850" spc="-160">
                <a:latin typeface="Times New Roman"/>
                <a:cs typeface="Times New Roman"/>
              </a:rPr>
              <a:t> </a:t>
            </a:r>
            <a:r>
              <a:rPr dirty="0" sz="2850" spc="-30">
                <a:latin typeface="Times New Roman"/>
                <a:cs typeface="Times New Roman"/>
              </a:rPr>
              <a:t>façon</a:t>
            </a:r>
            <a:r>
              <a:rPr dirty="0" sz="2850" spc="-145">
                <a:latin typeface="Times New Roman"/>
                <a:cs typeface="Times New Roman"/>
              </a:rPr>
              <a:t> </a:t>
            </a:r>
            <a:r>
              <a:rPr dirty="0" sz="2850" spc="-60">
                <a:latin typeface="Times New Roman"/>
                <a:cs typeface="Times New Roman"/>
              </a:rPr>
              <a:t>de</a:t>
            </a:r>
            <a:r>
              <a:rPr dirty="0" sz="2850" spc="-120">
                <a:latin typeface="Times New Roman"/>
                <a:cs typeface="Times New Roman"/>
              </a:rPr>
              <a:t> </a:t>
            </a:r>
            <a:r>
              <a:rPr dirty="0" sz="2850">
                <a:latin typeface="Times New Roman"/>
                <a:cs typeface="Times New Roman"/>
              </a:rPr>
              <a:t>comprendre</a:t>
            </a:r>
            <a:r>
              <a:rPr dirty="0" sz="2850" spc="-175">
                <a:latin typeface="Times New Roman"/>
                <a:cs typeface="Times New Roman"/>
              </a:rPr>
              <a:t> </a:t>
            </a:r>
            <a:r>
              <a:rPr dirty="0" sz="2850" spc="-35">
                <a:latin typeface="Times New Roman"/>
                <a:cs typeface="Times New Roman"/>
              </a:rPr>
              <a:t>l'évolution</a:t>
            </a:r>
            <a:r>
              <a:rPr dirty="0" sz="2850" spc="55">
                <a:latin typeface="Times New Roman"/>
                <a:cs typeface="Times New Roman"/>
              </a:rPr>
              <a:t> </a:t>
            </a:r>
            <a:r>
              <a:rPr dirty="0" sz="2850">
                <a:latin typeface="Times New Roman"/>
                <a:cs typeface="Times New Roman"/>
              </a:rPr>
              <a:t>d'une</a:t>
            </a:r>
            <a:r>
              <a:rPr dirty="0" sz="2850" spc="-145">
                <a:latin typeface="Times New Roman"/>
                <a:cs typeface="Times New Roman"/>
              </a:rPr>
              <a:t> </a:t>
            </a:r>
            <a:r>
              <a:rPr dirty="0" sz="2850">
                <a:latin typeface="Times New Roman"/>
                <a:cs typeface="Times New Roman"/>
              </a:rPr>
              <a:t>structure,</a:t>
            </a:r>
            <a:r>
              <a:rPr dirty="0" sz="2850" spc="-20">
                <a:latin typeface="Times New Roman"/>
                <a:cs typeface="Times New Roman"/>
              </a:rPr>
              <a:t> </a:t>
            </a:r>
            <a:r>
              <a:rPr dirty="0" sz="2850" spc="-55">
                <a:latin typeface="Times New Roman"/>
                <a:cs typeface="Times New Roman"/>
              </a:rPr>
              <a:t>c'est</a:t>
            </a:r>
            <a:r>
              <a:rPr dirty="0" sz="2850" spc="-125">
                <a:latin typeface="Times New Roman"/>
                <a:cs typeface="Times New Roman"/>
              </a:rPr>
              <a:t> </a:t>
            </a:r>
            <a:r>
              <a:rPr dirty="0" sz="2850" spc="-50">
                <a:latin typeface="Times New Roman"/>
                <a:cs typeface="Times New Roman"/>
              </a:rPr>
              <a:t>de</a:t>
            </a:r>
            <a:r>
              <a:rPr dirty="0" sz="2850" spc="-125">
                <a:latin typeface="Times New Roman"/>
                <a:cs typeface="Times New Roman"/>
              </a:rPr>
              <a:t> </a:t>
            </a:r>
            <a:r>
              <a:rPr dirty="0" sz="2850">
                <a:latin typeface="Times New Roman"/>
                <a:cs typeface="Times New Roman"/>
              </a:rPr>
              <a:t>l'imaginer</a:t>
            </a:r>
            <a:r>
              <a:rPr dirty="0" sz="2850" spc="-90">
                <a:latin typeface="Times New Roman"/>
                <a:cs typeface="Times New Roman"/>
              </a:rPr>
              <a:t> </a:t>
            </a:r>
            <a:r>
              <a:rPr dirty="0" sz="2850">
                <a:latin typeface="Times New Roman"/>
                <a:cs typeface="Times New Roman"/>
              </a:rPr>
              <a:t>comme</a:t>
            </a:r>
            <a:r>
              <a:rPr dirty="0" sz="2850" spc="30">
                <a:latin typeface="Times New Roman"/>
                <a:cs typeface="Times New Roman"/>
              </a:rPr>
              <a:t> </a:t>
            </a:r>
            <a:r>
              <a:rPr dirty="0" sz="2850" spc="-95">
                <a:latin typeface="Times New Roman"/>
                <a:cs typeface="Times New Roman"/>
              </a:rPr>
              <a:t>un</a:t>
            </a:r>
            <a:r>
              <a:rPr dirty="0" sz="2850" spc="-85">
                <a:latin typeface="Times New Roman"/>
                <a:cs typeface="Times New Roman"/>
              </a:rPr>
              <a:t> </a:t>
            </a:r>
            <a:r>
              <a:rPr dirty="0" sz="2850">
                <a:latin typeface="Times New Roman"/>
                <a:cs typeface="Times New Roman"/>
              </a:rPr>
              <a:t>grand</a:t>
            </a:r>
            <a:r>
              <a:rPr dirty="0" sz="2850" spc="-65">
                <a:latin typeface="Times New Roman"/>
                <a:cs typeface="Times New Roman"/>
              </a:rPr>
              <a:t> </a:t>
            </a:r>
            <a:r>
              <a:rPr dirty="0" sz="2850" spc="-25">
                <a:latin typeface="Times New Roman"/>
                <a:cs typeface="Times New Roman"/>
              </a:rPr>
              <a:t>projet</a:t>
            </a:r>
            <a:r>
              <a:rPr dirty="0" sz="2850" spc="-105">
                <a:latin typeface="Times New Roman"/>
                <a:cs typeface="Times New Roman"/>
              </a:rPr>
              <a:t> </a:t>
            </a:r>
            <a:r>
              <a:rPr dirty="0" sz="2850" spc="-25">
                <a:latin typeface="Times New Roman"/>
                <a:cs typeface="Times New Roman"/>
              </a:rPr>
              <a:t>de </a:t>
            </a:r>
            <a:r>
              <a:rPr dirty="0" sz="2850" spc="-10">
                <a:latin typeface="Times New Roman"/>
                <a:cs typeface="Times New Roman"/>
              </a:rPr>
              <a:t>rénovation.</a:t>
            </a:r>
            <a:r>
              <a:rPr dirty="0" sz="2850" spc="-5">
                <a:latin typeface="Times New Roman"/>
                <a:cs typeface="Times New Roman"/>
              </a:rPr>
              <a:t> </a:t>
            </a:r>
            <a:r>
              <a:rPr dirty="0" sz="2850" spc="-114">
                <a:latin typeface="Times New Roman"/>
                <a:cs typeface="Times New Roman"/>
              </a:rPr>
              <a:t>Une</a:t>
            </a:r>
            <a:r>
              <a:rPr dirty="0" sz="2850" spc="-70">
                <a:latin typeface="Times New Roman"/>
                <a:cs typeface="Times New Roman"/>
              </a:rPr>
              <a:t> </a:t>
            </a:r>
            <a:r>
              <a:rPr dirty="0" sz="2850">
                <a:latin typeface="Times New Roman"/>
                <a:cs typeface="Times New Roman"/>
              </a:rPr>
              <a:t>entreprise,</a:t>
            </a:r>
            <a:r>
              <a:rPr dirty="0" sz="2850" spc="-30">
                <a:latin typeface="Times New Roman"/>
                <a:cs typeface="Times New Roman"/>
              </a:rPr>
              <a:t> </a:t>
            </a:r>
            <a:r>
              <a:rPr dirty="0" sz="2850" spc="-25">
                <a:latin typeface="Times New Roman"/>
                <a:cs typeface="Times New Roman"/>
              </a:rPr>
              <a:t>c'est</a:t>
            </a:r>
            <a:r>
              <a:rPr dirty="0" sz="2850" spc="-150">
                <a:latin typeface="Times New Roman"/>
                <a:cs typeface="Times New Roman"/>
              </a:rPr>
              <a:t> </a:t>
            </a:r>
            <a:r>
              <a:rPr dirty="0" sz="2850">
                <a:latin typeface="Times New Roman"/>
                <a:cs typeface="Times New Roman"/>
              </a:rPr>
              <a:t>comme</a:t>
            </a:r>
            <a:r>
              <a:rPr dirty="0" sz="2850" spc="25">
                <a:latin typeface="Times New Roman"/>
                <a:cs typeface="Times New Roman"/>
              </a:rPr>
              <a:t> </a:t>
            </a:r>
            <a:r>
              <a:rPr dirty="0" sz="2850">
                <a:latin typeface="Times New Roman"/>
                <a:cs typeface="Times New Roman"/>
              </a:rPr>
              <a:t>une</a:t>
            </a:r>
            <a:r>
              <a:rPr dirty="0" sz="2850" spc="-15">
                <a:latin typeface="Times New Roman"/>
                <a:cs typeface="Times New Roman"/>
              </a:rPr>
              <a:t> </a:t>
            </a:r>
            <a:r>
              <a:rPr dirty="0" sz="2850" spc="-10">
                <a:latin typeface="Times New Roman"/>
                <a:cs typeface="Times New Roman"/>
              </a:rPr>
              <a:t>maison.</a:t>
            </a:r>
            <a:r>
              <a:rPr dirty="0" sz="2850" spc="-15">
                <a:latin typeface="Times New Roman"/>
                <a:cs typeface="Times New Roman"/>
              </a:rPr>
              <a:t> </a:t>
            </a:r>
            <a:r>
              <a:rPr dirty="0" sz="2850" spc="-175">
                <a:latin typeface="Times New Roman"/>
                <a:cs typeface="Times New Roman"/>
              </a:rPr>
              <a:t>On</a:t>
            </a:r>
            <a:r>
              <a:rPr dirty="0" sz="2850" spc="-5">
                <a:latin typeface="Times New Roman"/>
                <a:cs typeface="Times New Roman"/>
              </a:rPr>
              <a:t> </a:t>
            </a:r>
            <a:r>
              <a:rPr dirty="0" sz="2850">
                <a:latin typeface="Times New Roman"/>
                <a:cs typeface="Times New Roman"/>
              </a:rPr>
              <a:t>ne</a:t>
            </a:r>
            <a:r>
              <a:rPr dirty="0" sz="2850" spc="-180">
                <a:latin typeface="Times New Roman"/>
                <a:cs typeface="Times New Roman"/>
              </a:rPr>
              <a:t> </a:t>
            </a:r>
            <a:r>
              <a:rPr dirty="0" sz="2850">
                <a:latin typeface="Times New Roman"/>
                <a:cs typeface="Times New Roman"/>
              </a:rPr>
              <a:t>se</a:t>
            </a:r>
            <a:r>
              <a:rPr dirty="0" sz="2850" spc="-175">
                <a:latin typeface="Times New Roman"/>
                <a:cs typeface="Times New Roman"/>
              </a:rPr>
              <a:t> </a:t>
            </a:r>
            <a:r>
              <a:rPr dirty="0" sz="2850">
                <a:latin typeface="Times New Roman"/>
                <a:cs typeface="Times New Roman"/>
              </a:rPr>
              <a:t>lance</a:t>
            </a:r>
            <a:r>
              <a:rPr dirty="0" sz="2850" spc="70">
                <a:latin typeface="Times New Roman"/>
                <a:cs typeface="Times New Roman"/>
              </a:rPr>
              <a:t> </a:t>
            </a:r>
            <a:r>
              <a:rPr dirty="0" sz="2850" spc="-60">
                <a:latin typeface="Times New Roman"/>
                <a:cs typeface="Times New Roman"/>
              </a:rPr>
              <a:t>pas</a:t>
            </a:r>
            <a:r>
              <a:rPr dirty="0" sz="2850" spc="-120">
                <a:latin typeface="Times New Roman"/>
                <a:cs typeface="Times New Roman"/>
              </a:rPr>
              <a:t> </a:t>
            </a:r>
            <a:r>
              <a:rPr dirty="0" sz="2850">
                <a:latin typeface="Times New Roman"/>
                <a:cs typeface="Times New Roman"/>
              </a:rPr>
              <a:t>tête</a:t>
            </a:r>
            <a:r>
              <a:rPr dirty="0" sz="2850" spc="-85">
                <a:latin typeface="Times New Roman"/>
                <a:cs typeface="Times New Roman"/>
              </a:rPr>
              <a:t> </a:t>
            </a:r>
            <a:r>
              <a:rPr dirty="0" sz="2850" spc="-20">
                <a:latin typeface="Times New Roman"/>
                <a:cs typeface="Times New Roman"/>
              </a:rPr>
              <a:t>baissée</a:t>
            </a:r>
            <a:r>
              <a:rPr dirty="0" sz="2850" spc="-35">
                <a:latin typeface="Times New Roman"/>
                <a:cs typeface="Times New Roman"/>
              </a:rPr>
              <a:t> </a:t>
            </a:r>
            <a:r>
              <a:rPr dirty="0" sz="2850">
                <a:latin typeface="Times New Roman"/>
                <a:cs typeface="Times New Roman"/>
              </a:rPr>
              <a:t>en</a:t>
            </a:r>
            <a:r>
              <a:rPr dirty="0" sz="2850" spc="-40">
                <a:latin typeface="Times New Roman"/>
                <a:cs typeface="Times New Roman"/>
              </a:rPr>
              <a:t> </a:t>
            </a:r>
            <a:r>
              <a:rPr dirty="0" sz="2850">
                <a:latin typeface="Times New Roman"/>
                <a:cs typeface="Times New Roman"/>
              </a:rPr>
              <a:t>abattant</a:t>
            </a:r>
            <a:r>
              <a:rPr dirty="0" sz="2850" spc="25">
                <a:latin typeface="Times New Roman"/>
                <a:cs typeface="Times New Roman"/>
              </a:rPr>
              <a:t> </a:t>
            </a:r>
            <a:r>
              <a:rPr dirty="0" sz="2850">
                <a:latin typeface="Times New Roman"/>
                <a:cs typeface="Times New Roman"/>
              </a:rPr>
              <a:t>des</a:t>
            </a:r>
            <a:r>
              <a:rPr dirty="0" sz="2850" spc="-135">
                <a:latin typeface="Times New Roman"/>
                <a:cs typeface="Times New Roman"/>
              </a:rPr>
              <a:t> </a:t>
            </a:r>
            <a:r>
              <a:rPr dirty="0" sz="2850" spc="-10">
                <a:latin typeface="Times New Roman"/>
                <a:cs typeface="Times New Roman"/>
              </a:rPr>
              <a:t>murs. </a:t>
            </a:r>
            <a:r>
              <a:rPr dirty="0" sz="2850">
                <a:latin typeface="Times New Roman"/>
                <a:cs typeface="Times New Roman"/>
              </a:rPr>
              <a:t>Un</a:t>
            </a:r>
            <a:r>
              <a:rPr dirty="0" sz="2850" spc="385">
                <a:latin typeface="Times New Roman"/>
                <a:cs typeface="Times New Roman"/>
              </a:rPr>
              <a:t> </a:t>
            </a:r>
            <a:r>
              <a:rPr dirty="0" sz="2850">
                <a:latin typeface="Times New Roman"/>
                <a:cs typeface="Times New Roman"/>
              </a:rPr>
              <a:t>bon</a:t>
            </a:r>
            <a:r>
              <a:rPr dirty="0" sz="2850" spc="415">
                <a:latin typeface="Times New Roman"/>
                <a:cs typeface="Times New Roman"/>
              </a:rPr>
              <a:t> </a:t>
            </a:r>
            <a:r>
              <a:rPr dirty="0" sz="2850">
                <a:latin typeface="Times New Roman"/>
                <a:cs typeface="Times New Roman"/>
              </a:rPr>
              <a:t>architecte</a:t>
            </a:r>
            <a:r>
              <a:rPr dirty="0" sz="2850" spc="450">
                <a:latin typeface="Times New Roman"/>
                <a:cs typeface="Times New Roman"/>
              </a:rPr>
              <a:t> </a:t>
            </a:r>
            <a:r>
              <a:rPr dirty="0" sz="2850">
                <a:latin typeface="Times New Roman"/>
                <a:cs typeface="Times New Roman"/>
              </a:rPr>
              <a:t>suit</a:t>
            </a:r>
            <a:r>
              <a:rPr dirty="0" sz="2850" spc="315">
                <a:latin typeface="Times New Roman"/>
                <a:cs typeface="Times New Roman"/>
              </a:rPr>
              <a:t> </a:t>
            </a:r>
            <a:r>
              <a:rPr dirty="0" sz="2850">
                <a:latin typeface="Times New Roman"/>
                <a:cs typeface="Times New Roman"/>
              </a:rPr>
              <a:t>des</a:t>
            </a:r>
            <a:r>
              <a:rPr dirty="0" sz="2850" spc="305">
                <a:latin typeface="Times New Roman"/>
                <a:cs typeface="Times New Roman"/>
              </a:rPr>
              <a:t> </a:t>
            </a:r>
            <a:r>
              <a:rPr dirty="0" sz="2850">
                <a:latin typeface="Times New Roman"/>
                <a:cs typeface="Times New Roman"/>
              </a:rPr>
              <a:t>étapes</a:t>
            </a:r>
            <a:r>
              <a:rPr dirty="0" sz="2850" spc="395">
                <a:latin typeface="Times New Roman"/>
                <a:cs typeface="Times New Roman"/>
              </a:rPr>
              <a:t> </a:t>
            </a:r>
            <a:r>
              <a:rPr dirty="0" sz="2850">
                <a:latin typeface="Times New Roman"/>
                <a:cs typeface="Times New Roman"/>
              </a:rPr>
              <a:t>claires</a:t>
            </a:r>
            <a:r>
              <a:rPr dirty="0" sz="2850" spc="440">
                <a:latin typeface="Times New Roman"/>
                <a:cs typeface="Times New Roman"/>
              </a:rPr>
              <a:t> </a:t>
            </a:r>
            <a:r>
              <a:rPr dirty="0" sz="2850">
                <a:latin typeface="Times New Roman"/>
                <a:cs typeface="Times New Roman"/>
              </a:rPr>
              <a:t>pour</a:t>
            </a:r>
            <a:r>
              <a:rPr dirty="0" sz="2850" spc="229">
                <a:latin typeface="Times New Roman"/>
                <a:cs typeface="Times New Roman"/>
              </a:rPr>
              <a:t> </a:t>
            </a:r>
            <a:r>
              <a:rPr dirty="0" sz="2850">
                <a:latin typeface="Times New Roman"/>
                <a:cs typeface="Times New Roman"/>
              </a:rPr>
              <a:t>s'assurer</a:t>
            </a:r>
            <a:r>
              <a:rPr dirty="0" sz="2850" spc="475">
                <a:latin typeface="Times New Roman"/>
                <a:cs typeface="Times New Roman"/>
              </a:rPr>
              <a:t> </a:t>
            </a:r>
            <a:r>
              <a:rPr dirty="0" sz="2850">
                <a:latin typeface="Times New Roman"/>
                <a:cs typeface="Times New Roman"/>
              </a:rPr>
              <a:t>que</a:t>
            </a:r>
            <a:r>
              <a:rPr dirty="0" sz="2850" spc="245">
                <a:latin typeface="Times New Roman"/>
                <a:cs typeface="Times New Roman"/>
              </a:rPr>
              <a:t> </a:t>
            </a:r>
            <a:r>
              <a:rPr dirty="0" sz="2850">
                <a:latin typeface="Times New Roman"/>
                <a:cs typeface="Times New Roman"/>
              </a:rPr>
              <a:t>le</a:t>
            </a:r>
            <a:r>
              <a:rPr dirty="0" sz="2850" spc="275">
                <a:latin typeface="Times New Roman"/>
                <a:cs typeface="Times New Roman"/>
              </a:rPr>
              <a:t> </a:t>
            </a:r>
            <a:r>
              <a:rPr dirty="0" sz="2850">
                <a:latin typeface="Times New Roman"/>
                <a:cs typeface="Times New Roman"/>
              </a:rPr>
              <a:t>résultat</a:t>
            </a:r>
            <a:r>
              <a:rPr dirty="0" sz="2850" spc="355">
                <a:latin typeface="Times New Roman"/>
                <a:cs typeface="Times New Roman"/>
              </a:rPr>
              <a:t> </a:t>
            </a:r>
            <a:r>
              <a:rPr dirty="0" sz="2850">
                <a:latin typeface="Times New Roman"/>
                <a:cs typeface="Times New Roman"/>
              </a:rPr>
              <a:t>final</a:t>
            </a:r>
            <a:r>
              <a:rPr dirty="0" sz="2850" spc="290">
                <a:latin typeface="Times New Roman"/>
                <a:cs typeface="Times New Roman"/>
              </a:rPr>
              <a:t> </a:t>
            </a:r>
            <a:r>
              <a:rPr dirty="0" sz="2850">
                <a:latin typeface="Times New Roman"/>
                <a:cs typeface="Times New Roman"/>
              </a:rPr>
              <a:t>est</a:t>
            </a:r>
            <a:r>
              <a:rPr dirty="0" sz="2850" spc="285">
                <a:latin typeface="Times New Roman"/>
                <a:cs typeface="Times New Roman"/>
              </a:rPr>
              <a:t> </a:t>
            </a:r>
            <a:r>
              <a:rPr dirty="0" sz="2850">
                <a:latin typeface="Times New Roman"/>
                <a:cs typeface="Times New Roman"/>
              </a:rPr>
              <a:t>solide,</a:t>
            </a:r>
            <a:r>
              <a:rPr dirty="0" sz="2850" spc="305">
                <a:latin typeface="Times New Roman"/>
                <a:cs typeface="Times New Roman"/>
              </a:rPr>
              <a:t> </a:t>
            </a:r>
            <a:r>
              <a:rPr dirty="0" sz="2850">
                <a:latin typeface="Times New Roman"/>
                <a:cs typeface="Times New Roman"/>
              </a:rPr>
              <a:t>fonctionnel</a:t>
            </a:r>
            <a:r>
              <a:rPr dirty="0" sz="2850" spc="520">
                <a:latin typeface="Times New Roman"/>
                <a:cs typeface="Times New Roman"/>
              </a:rPr>
              <a:t> </a:t>
            </a:r>
            <a:r>
              <a:rPr dirty="0" sz="2850" spc="-25">
                <a:latin typeface="Times New Roman"/>
                <a:cs typeface="Times New Roman"/>
              </a:rPr>
              <a:t>et </a:t>
            </a:r>
            <a:r>
              <a:rPr dirty="0" sz="2850">
                <a:latin typeface="Times New Roman"/>
                <a:cs typeface="Times New Roman"/>
              </a:rPr>
              <a:t>correspond</a:t>
            </a:r>
            <a:r>
              <a:rPr dirty="0" sz="2850" spc="5">
                <a:latin typeface="Times New Roman"/>
                <a:cs typeface="Times New Roman"/>
              </a:rPr>
              <a:t> </a:t>
            </a:r>
            <a:r>
              <a:rPr dirty="0" sz="2850" spc="-45">
                <a:latin typeface="Times New Roman"/>
                <a:cs typeface="Times New Roman"/>
              </a:rPr>
              <a:t>aux</a:t>
            </a:r>
            <a:r>
              <a:rPr dirty="0" sz="2850" spc="-135">
                <a:latin typeface="Times New Roman"/>
                <a:cs typeface="Times New Roman"/>
              </a:rPr>
              <a:t> </a:t>
            </a:r>
            <a:r>
              <a:rPr dirty="0" sz="2850" spc="-10">
                <a:latin typeface="Times New Roman"/>
                <a:cs typeface="Times New Roman"/>
              </a:rPr>
              <a:t>attentes.</a:t>
            </a:r>
            <a:endParaRPr sz="285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6109162" y="9404702"/>
            <a:ext cx="121856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G</a:t>
            </a:r>
            <a:r>
              <a:rPr dirty="0" sz="1600" spc="420">
                <a:latin typeface="Times New Roman"/>
                <a:cs typeface="Times New Roman"/>
              </a:rPr>
              <a:t> </a:t>
            </a:r>
            <a:r>
              <a:rPr dirty="0" sz="1600" spc="-170">
                <a:latin typeface="Times New Roman"/>
                <a:cs typeface="Times New Roman"/>
              </a:rPr>
              <a:t>NotebookLÎVi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4400" y="4813300"/>
            <a:ext cx="1041400" cy="10541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79000" y="3505200"/>
            <a:ext cx="1143000" cy="1143000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2108200" y="2209800"/>
            <a:ext cx="1193800" cy="1193800"/>
            <a:chOff x="2108200" y="2209800"/>
            <a:chExt cx="1193800" cy="1193800"/>
          </a:xfrm>
        </p:grpSpPr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08200" y="2209800"/>
              <a:ext cx="1193800" cy="11938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52700" y="2311400"/>
              <a:ext cx="647700" cy="647700"/>
            </a:xfrm>
            <a:prstGeom prst="rect">
              <a:avLst/>
            </a:prstGeom>
          </p:spPr>
        </p:pic>
      </p:grpSp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74900" y="5080000"/>
            <a:ext cx="660400" cy="53340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452100" y="4000500"/>
            <a:ext cx="203200" cy="13970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833100" y="4533900"/>
            <a:ext cx="203200" cy="215900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057400" y="7353300"/>
            <a:ext cx="1155700" cy="838200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839200" y="2717800"/>
            <a:ext cx="266700" cy="15240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559800" y="2971800"/>
            <a:ext cx="355600" cy="152400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559800" y="3238500"/>
            <a:ext cx="355600" cy="152400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369300" y="4038600"/>
            <a:ext cx="254000" cy="139700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559800" y="4292600"/>
            <a:ext cx="355600" cy="152400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559800" y="4546600"/>
            <a:ext cx="355600" cy="152400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369300" y="6451600"/>
            <a:ext cx="254000" cy="152400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559800" y="6718300"/>
            <a:ext cx="355600" cy="152400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559800" y="7835900"/>
            <a:ext cx="546100" cy="342900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559800" y="8293100"/>
            <a:ext cx="355600" cy="152400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9766300" y="3390900"/>
            <a:ext cx="1168400" cy="228600"/>
          </a:xfrm>
          <a:prstGeom prst="rect">
            <a:avLst/>
          </a:prstGeom>
        </p:spPr>
      </p:pic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07574" rIns="0" bIns="0" rtlCol="0" vert="horz">
            <a:spAutoFit/>
          </a:bodyPr>
          <a:lstStyle/>
          <a:p>
            <a:pPr marL="664210">
              <a:lnSpc>
                <a:spcPct val="100000"/>
              </a:lnSpc>
              <a:spcBef>
                <a:spcPts val="114"/>
              </a:spcBef>
            </a:pPr>
            <a:r>
              <a:rPr dirty="0" sz="4150">
                <a:solidFill>
                  <a:srgbClr val="2D2D2D"/>
                </a:solidFill>
              </a:rPr>
              <a:t>Le</a:t>
            </a:r>
            <a:r>
              <a:rPr dirty="0" sz="4150" spc="-140">
                <a:solidFill>
                  <a:srgbClr val="2D2D2D"/>
                </a:solidFill>
              </a:rPr>
              <a:t> </a:t>
            </a:r>
            <a:r>
              <a:rPr dirty="0" sz="4150" spc="55">
                <a:solidFill>
                  <a:srgbClr val="282828"/>
                </a:solidFill>
              </a:rPr>
              <a:t>Plan</a:t>
            </a:r>
            <a:r>
              <a:rPr dirty="0" sz="4150" spc="-150">
                <a:solidFill>
                  <a:srgbClr val="282828"/>
                </a:solidFill>
              </a:rPr>
              <a:t> </a:t>
            </a:r>
            <a:r>
              <a:rPr dirty="0" sz="4150" spc="155">
                <a:solidFill>
                  <a:srgbClr val="262626"/>
                </a:solidFill>
              </a:rPr>
              <a:t>de</a:t>
            </a:r>
            <a:r>
              <a:rPr dirty="0" sz="4150" spc="-225">
                <a:solidFill>
                  <a:srgbClr val="262626"/>
                </a:solidFill>
              </a:rPr>
              <a:t> </a:t>
            </a:r>
            <a:r>
              <a:rPr dirty="0" sz="4150" spc="160">
                <a:solidFill>
                  <a:srgbClr val="282828"/>
                </a:solidFill>
              </a:rPr>
              <a:t>l'Architecte</a:t>
            </a:r>
            <a:r>
              <a:rPr dirty="0" sz="4150" spc="-15">
                <a:solidFill>
                  <a:srgbClr val="282828"/>
                </a:solidFill>
              </a:rPr>
              <a:t> </a:t>
            </a:r>
            <a:r>
              <a:rPr dirty="0" sz="4150" spc="114">
                <a:solidFill>
                  <a:srgbClr val="2F2F2F"/>
                </a:solidFill>
              </a:rPr>
              <a:t>:</a:t>
            </a:r>
            <a:r>
              <a:rPr dirty="0" sz="4150" spc="-55">
                <a:solidFill>
                  <a:srgbClr val="2F2F2F"/>
                </a:solidFill>
              </a:rPr>
              <a:t> </a:t>
            </a:r>
            <a:r>
              <a:rPr dirty="0" sz="4150" spc="114">
                <a:solidFill>
                  <a:srgbClr val="262626"/>
                </a:solidFill>
              </a:rPr>
              <a:t>Votre</a:t>
            </a:r>
            <a:r>
              <a:rPr dirty="0" sz="4150" spc="-225">
                <a:solidFill>
                  <a:srgbClr val="262626"/>
                </a:solidFill>
              </a:rPr>
              <a:t> </a:t>
            </a:r>
            <a:r>
              <a:rPr dirty="0" sz="4150" spc="65">
                <a:solidFill>
                  <a:srgbClr val="282828"/>
                </a:solidFill>
              </a:rPr>
              <a:t>Feuille</a:t>
            </a:r>
            <a:r>
              <a:rPr dirty="0" sz="4150" spc="105">
                <a:solidFill>
                  <a:srgbClr val="282828"/>
                </a:solidFill>
              </a:rPr>
              <a:t> </a:t>
            </a:r>
            <a:r>
              <a:rPr dirty="0" sz="4150" spc="155">
                <a:solidFill>
                  <a:srgbClr val="282828"/>
                </a:solidFill>
              </a:rPr>
              <a:t>de</a:t>
            </a:r>
            <a:r>
              <a:rPr dirty="0" sz="4150" spc="-290">
                <a:solidFill>
                  <a:srgbClr val="282828"/>
                </a:solidFill>
              </a:rPr>
              <a:t> </a:t>
            </a:r>
            <a:r>
              <a:rPr dirty="0" sz="4150" spc="80">
                <a:solidFill>
                  <a:srgbClr val="282828"/>
                </a:solidFill>
              </a:rPr>
              <a:t>Route</a:t>
            </a:r>
            <a:r>
              <a:rPr dirty="0" sz="4150" spc="-25">
                <a:solidFill>
                  <a:srgbClr val="282828"/>
                </a:solidFill>
              </a:rPr>
              <a:t> </a:t>
            </a:r>
            <a:r>
              <a:rPr dirty="0" sz="4150" spc="110"/>
              <a:t>en</a:t>
            </a:r>
            <a:r>
              <a:rPr dirty="0" sz="4150" spc="-125"/>
              <a:t> </a:t>
            </a:r>
            <a:r>
              <a:rPr dirty="0" sz="4150" spc="204"/>
              <a:t>5</a:t>
            </a:r>
            <a:r>
              <a:rPr dirty="0" sz="4150" spc="-229"/>
              <a:t> </a:t>
            </a:r>
            <a:r>
              <a:rPr dirty="0" sz="4150" spc="75">
                <a:solidFill>
                  <a:srgbClr val="282828"/>
                </a:solidFill>
              </a:rPr>
              <a:t>Étapes</a:t>
            </a:r>
            <a:endParaRPr sz="4150"/>
          </a:p>
        </p:txBody>
      </p:sp>
      <p:sp>
        <p:nvSpPr>
          <p:cNvPr id="23" name="object 23" descr=""/>
          <p:cNvSpPr txBox="1"/>
          <p:nvPr/>
        </p:nvSpPr>
        <p:spPr>
          <a:xfrm>
            <a:off x="3847786" y="2082094"/>
            <a:ext cx="3542029" cy="1313815"/>
          </a:xfrm>
          <a:prstGeom prst="rect">
            <a:avLst/>
          </a:prstGeom>
        </p:spPr>
        <p:txBody>
          <a:bodyPr wrap="square" lIns="0" tIns="1149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5"/>
              </a:spcBef>
            </a:pPr>
            <a:r>
              <a:rPr dirty="0" sz="2750" spc="-135">
                <a:latin typeface="Arial MT"/>
                <a:cs typeface="Arial MT"/>
              </a:rPr>
              <a:t>1.</a:t>
            </a:r>
            <a:r>
              <a:rPr dirty="0" sz="2750" spc="-395">
                <a:latin typeface="Arial MT"/>
                <a:cs typeface="Arial MT"/>
              </a:rPr>
              <a:t> </a:t>
            </a:r>
            <a:r>
              <a:rPr dirty="0" sz="2750" spc="-180">
                <a:latin typeface="Arial MT"/>
                <a:cs typeface="Arial MT"/>
              </a:rPr>
              <a:t>Le</a:t>
            </a:r>
            <a:r>
              <a:rPr dirty="0" sz="2750" spc="-175">
                <a:latin typeface="Arial MT"/>
                <a:cs typeface="Arial MT"/>
              </a:rPr>
              <a:t> </a:t>
            </a:r>
            <a:r>
              <a:rPr dirty="0" sz="2750" spc="-10">
                <a:latin typeface="Arial MT"/>
                <a:cs typeface="Arial MT"/>
              </a:rPr>
              <a:t>Diagnostic</a:t>
            </a:r>
            <a:endParaRPr sz="2750">
              <a:latin typeface="Arial MT"/>
              <a:cs typeface="Arial MT"/>
            </a:endParaRPr>
          </a:p>
          <a:p>
            <a:pPr marL="50165">
              <a:lnSpc>
                <a:spcPts val="2570"/>
              </a:lnSpc>
              <a:spcBef>
                <a:spcPts val="650"/>
              </a:spcBef>
            </a:pPr>
            <a:r>
              <a:rPr dirty="0" sz="2200" spc="-110">
                <a:latin typeface="Cambria"/>
                <a:cs typeface="Cambria"/>
              </a:rPr>
              <a:t>Analyser</a:t>
            </a:r>
            <a:r>
              <a:rPr dirty="0" sz="2200" spc="45">
                <a:latin typeface="Cambria"/>
                <a:cs typeface="Cambria"/>
              </a:rPr>
              <a:t> </a:t>
            </a:r>
            <a:r>
              <a:rPr dirty="0" sz="2200" spc="-75">
                <a:latin typeface="Cambria"/>
                <a:cs typeface="Cambria"/>
              </a:rPr>
              <a:t>l'existant.</a:t>
            </a:r>
            <a:r>
              <a:rPr dirty="0" sz="2200" spc="10">
                <a:latin typeface="Cambria"/>
                <a:cs typeface="Cambria"/>
              </a:rPr>
              <a:t> </a:t>
            </a:r>
            <a:r>
              <a:rPr dirty="0" sz="2200" spc="-85">
                <a:latin typeface="Cambria"/>
                <a:cs typeface="Cambria"/>
              </a:rPr>
              <a:t>Quelles</a:t>
            </a:r>
            <a:r>
              <a:rPr dirty="0" sz="2200" spc="-35">
                <a:latin typeface="Cambria"/>
                <a:cs typeface="Cambria"/>
              </a:rPr>
              <a:t> </a:t>
            </a:r>
            <a:r>
              <a:rPr dirty="0" sz="2200" spc="-50">
                <a:latin typeface="Cambria"/>
                <a:cs typeface="Cambria"/>
              </a:rPr>
              <a:t>sont</a:t>
            </a:r>
            <a:endParaRPr sz="2200">
              <a:latin typeface="Cambria"/>
              <a:cs typeface="Cambria"/>
            </a:endParaRPr>
          </a:p>
          <a:p>
            <a:pPr marL="41275">
              <a:lnSpc>
                <a:spcPts val="2810"/>
              </a:lnSpc>
            </a:pPr>
            <a:r>
              <a:rPr dirty="0" sz="2400" spc="-175">
                <a:latin typeface="Cambria"/>
                <a:cs typeface="Cambria"/>
              </a:rPr>
              <a:t>les</a:t>
            </a:r>
            <a:r>
              <a:rPr dirty="0" sz="2400" spc="-120">
                <a:latin typeface="Cambria"/>
                <a:cs typeface="Cambria"/>
              </a:rPr>
              <a:t> </a:t>
            </a:r>
            <a:r>
              <a:rPr dirty="0" sz="2400" spc="-195">
                <a:latin typeface="Cambria"/>
                <a:cs typeface="Cambria"/>
              </a:rPr>
              <a:t>fondations</a:t>
            </a:r>
            <a:r>
              <a:rPr dirty="0" sz="2400" spc="90">
                <a:latin typeface="Cambria"/>
                <a:cs typeface="Cambria"/>
              </a:rPr>
              <a:t> </a:t>
            </a:r>
            <a:r>
              <a:rPr dirty="0" sz="2400" spc="-50">
                <a:latin typeface="Cambria"/>
                <a:cs typeface="Cambria"/>
              </a:rPr>
              <a:t>?</a:t>
            </a:r>
            <a:endParaRPr sz="2400">
              <a:latin typeface="Cambria"/>
              <a:cs typeface="Cambria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3873244" y="4644484"/>
            <a:ext cx="3883025" cy="1266825"/>
          </a:xfrm>
          <a:prstGeom prst="rect">
            <a:avLst/>
          </a:prstGeom>
        </p:spPr>
        <p:txBody>
          <a:bodyPr wrap="square" lIns="0" tIns="60325" rIns="0" bIns="0" rtlCol="0" vert="horz">
            <a:spAutoFit/>
          </a:bodyPr>
          <a:lstStyle/>
          <a:p>
            <a:pPr marL="12700" marR="5080" indent="2540">
              <a:lnSpc>
                <a:spcPct val="111600"/>
              </a:lnSpc>
              <a:spcBef>
                <a:spcPts val="475"/>
              </a:spcBef>
            </a:pPr>
            <a:r>
              <a:rPr dirty="0" sz="2550">
                <a:latin typeface="Cambria"/>
                <a:cs typeface="Cambria"/>
              </a:rPr>
              <a:t>3.</a:t>
            </a:r>
            <a:r>
              <a:rPr dirty="0" sz="2550" spc="310">
                <a:latin typeface="Cambria"/>
                <a:cs typeface="Cambria"/>
              </a:rPr>
              <a:t> </a:t>
            </a:r>
            <a:r>
              <a:rPr dirty="0" sz="2550">
                <a:latin typeface="Cambria"/>
                <a:cs typeface="Cambria"/>
              </a:rPr>
              <a:t>Le</a:t>
            </a:r>
            <a:r>
              <a:rPr dirty="0" sz="2550" spc="-75">
                <a:latin typeface="Cambria"/>
                <a:cs typeface="Cambria"/>
              </a:rPr>
              <a:t> </a:t>
            </a:r>
            <a:r>
              <a:rPr dirty="0" sz="2550" spc="65">
                <a:latin typeface="Cambria"/>
                <a:cs typeface="Cambria"/>
              </a:rPr>
              <a:t>Choix</a:t>
            </a:r>
            <a:r>
              <a:rPr dirty="0" sz="2550" spc="185">
                <a:latin typeface="Cambria"/>
                <a:cs typeface="Cambria"/>
              </a:rPr>
              <a:t> </a:t>
            </a:r>
            <a:r>
              <a:rPr dirty="0" sz="2550" spc="-10">
                <a:latin typeface="Cambria"/>
                <a:cs typeface="Cambria"/>
              </a:rPr>
              <a:t>Recommandé </a:t>
            </a:r>
            <a:r>
              <a:rPr dirty="0" sz="2200" spc="-120">
                <a:latin typeface="Cambria"/>
                <a:cs typeface="Cambria"/>
              </a:rPr>
              <a:t>Aider</a:t>
            </a:r>
            <a:r>
              <a:rPr dirty="0" sz="2200" spc="-5">
                <a:latin typeface="Cambria"/>
                <a:cs typeface="Cambria"/>
              </a:rPr>
              <a:t> </a:t>
            </a:r>
            <a:r>
              <a:rPr dirty="0" sz="2200" spc="-95">
                <a:latin typeface="Cambria"/>
                <a:cs typeface="Cambria"/>
              </a:rPr>
              <a:t>le</a:t>
            </a:r>
            <a:r>
              <a:rPr dirty="0" sz="2200" spc="-50">
                <a:latin typeface="Cambria"/>
                <a:cs typeface="Cambria"/>
              </a:rPr>
              <a:t> </a:t>
            </a:r>
            <a:r>
              <a:rPr dirty="0" sz="2200" spc="-75">
                <a:latin typeface="Cambria"/>
                <a:cs typeface="Cambria"/>
              </a:rPr>
              <a:t>client</a:t>
            </a:r>
            <a:r>
              <a:rPr dirty="0" sz="2200" spc="-15">
                <a:latin typeface="Cambria"/>
                <a:cs typeface="Cambria"/>
              </a:rPr>
              <a:t> </a:t>
            </a:r>
            <a:r>
              <a:rPr dirty="0" sz="2200">
                <a:latin typeface="Cambria"/>
                <a:cs typeface="Cambria"/>
              </a:rPr>
              <a:t>à</a:t>
            </a:r>
            <a:r>
              <a:rPr dirty="0" sz="2200" spc="-50">
                <a:latin typeface="Cambria"/>
                <a:cs typeface="Cambria"/>
              </a:rPr>
              <a:t> </a:t>
            </a:r>
            <a:r>
              <a:rPr dirty="0" sz="2200" spc="-95">
                <a:latin typeface="Cambria"/>
                <a:cs typeface="Cambria"/>
              </a:rPr>
              <a:t>choisir</a:t>
            </a:r>
            <a:r>
              <a:rPr dirty="0" sz="2200" spc="10">
                <a:latin typeface="Cambria"/>
                <a:cs typeface="Cambria"/>
              </a:rPr>
              <a:t> </a:t>
            </a:r>
            <a:r>
              <a:rPr dirty="0" sz="2200" spc="-60">
                <a:latin typeface="Cambria"/>
                <a:cs typeface="Cambria"/>
              </a:rPr>
              <a:t>la</a:t>
            </a:r>
            <a:r>
              <a:rPr dirty="0" sz="2200" spc="-95">
                <a:latin typeface="Cambria"/>
                <a:cs typeface="Cambria"/>
              </a:rPr>
              <a:t> </a:t>
            </a:r>
            <a:r>
              <a:rPr dirty="0" sz="2200" spc="-80">
                <a:latin typeface="Cambria"/>
                <a:cs typeface="Cambria"/>
              </a:rPr>
              <a:t>meilleure </a:t>
            </a:r>
            <a:r>
              <a:rPr dirty="0" sz="2200" spc="-10">
                <a:latin typeface="Cambria"/>
                <a:cs typeface="Cambria"/>
              </a:rPr>
              <a:t>solution.</a:t>
            </a:r>
            <a:endParaRPr sz="2200">
              <a:latin typeface="Cambria"/>
              <a:cs typeface="Cambria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3552783" y="7177124"/>
            <a:ext cx="10217150" cy="2160270"/>
          </a:xfrm>
          <a:prstGeom prst="rect">
            <a:avLst/>
          </a:prstGeom>
        </p:spPr>
        <p:txBody>
          <a:bodyPr wrap="square" lIns="0" tIns="93345" rIns="0" bIns="0" rtlCol="0" vert="horz">
            <a:spAutoFit/>
          </a:bodyPr>
          <a:lstStyle/>
          <a:p>
            <a:pPr marL="15240">
              <a:lnSpc>
                <a:spcPct val="100000"/>
              </a:lnSpc>
              <a:spcBef>
                <a:spcPts val="735"/>
              </a:spcBef>
            </a:pPr>
            <a:r>
              <a:rPr dirty="0" sz="2750" spc="-60">
                <a:latin typeface="Cambria"/>
                <a:cs typeface="Cambria"/>
              </a:rPr>
              <a:t>5.</a:t>
            </a:r>
            <a:r>
              <a:rPr dirty="0" sz="2750" spc="-180">
                <a:latin typeface="Cambria"/>
                <a:cs typeface="Cambria"/>
              </a:rPr>
              <a:t> </a:t>
            </a:r>
            <a:r>
              <a:rPr dirty="0" sz="2750" spc="-110">
                <a:latin typeface="Cambria"/>
                <a:cs typeface="Cambria"/>
              </a:rPr>
              <a:t>Les</a:t>
            </a:r>
            <a:r>
              <a:rPr dirty="0" sz="2750" spc="-120">
                <a:latin typeface="Cambria"/>
                <a:cs typeface="Cambria"/>
              </a:rPr>
              <a:t> </a:t>
            </a:r>
            <a:r>
              <a:rPr dirty="0" sz="2750" spc="-175">
                <a:latin typeface="Cambria"/>
                <a:cs typeface="Cambria"/>
              </a:rPr>
              <a:t>Indicateurs</a:t>
            </a:r>
            <a:r>
              <a:rPr dirty="0" sz="2750" spc="114">
                <a:latin typeface="Cambria"/>
                <a:cs typeface="Cambria"/>
              </a:rPr>
              <a:t> </a:t>
            </a:r>
            <a:r>
              <a:rPr dirty="0" sz="2750" spc="-95">
                <a:latin typeface="Cambria"/>
                <a:cs typeface="Cambria"/>
              </a:rPr>
              <a:t>de</a:t>
            </a:r>
            <a:r>
              <a:rPr dirty="0" sz="2750" spc="-210">
                <a:latin typeface="Cambria"/>
                <a:cs typeface="Cambria"/>
              </a:rPr>
              <a:t> </a:t>
            </a:r>
            <a:r>
              <a:rPr dirty="0" sz="2750" spc="-140">
                <a:latin typeface="Cambria"/>
                <a:cs typeface="Cambria"/>
              </a:rPr>
              <a:t>Suivi</a:t>
            </a:r>
            <a:r>
              <a:rPr dirty="0" sz="2750" spc="20">
                <a:latin typeface="Cambria"/>
                <a:cs typeface="Cambria"/>
              </a:rPr>
              <a:t> </a:t>
            </a:r>
            <a:r>
              <a:rPr dirty="0" sz="2750" spc="-275">
                <a:latin typeface="Cambria"/>
                <a:cs typeface="Cambria"/>
              </a:rPr>
              <a:t>(KPI)</a:t>
            </a:r>
            <a:endParaRPr sz="2750">
              <a:latin typeface="Cambria"/>
              <a:cs typeface="Cambria"/>
            </a:endParaRPr>
          </a:p>
          <a:p>
            <a:pPr marL="12700">
              <a:lnSpc>
                <a:spcPts val="2680"/>
              </a:lnSpc>
              <a:spcBef>
                <a:spcPts val="500"/>
              </a:spcBef>
            </a:pPr>
            <a:r>
              <a:rPr dirty="0" sz="2300" spc="-155">
                <a:latin typeface="Cambria"/>
                <a:cs typeface="Cambria"/>
              </a:rPr>
              <a:t>Suivre</a:t>
            </a:r>
            <a:r>
              <a:rPr dirty="0" sz="2300" spc="25">
                <a:latin typeface="Cambria"/>
                <a:cs typeface="Cambria"/>
              </a:rPr>
              <a:t> </a:t>
            </a:r>
            <a:r>
              <a:rPr dirty="0" sz="2300" spc="-125">
                <a:latin typeface="Cambria"/>
                <a:cs typeface="Cambria"/>
              </a:rPr>
              <a:t>le</a:t>
            </a:r>
            <a:r>
              <a:rPr dirty="0" sz="2300" spc="-70">
                <a:latin typeface="Cambria"/>
                <a:cs typeface="Cambria"/>
              </a:rPr>
              <a:t> </a:t>
            </a:r>
            <a:r>
              <a:rPr dirty="0" sz="2300" spc="-140">
                <a:latin typeface="Cambria"/>
                <a:cs typeface="Cambria"/>
              </a:rPr>
              <a:t>chantier</a:t>
            </a:r>
            <a:r>
              <a:rPr dirty="0" sz="2300" spc="10">
                <a:latin typeface="Cambria"/>
                <a:cs typeface="Cambria"/>
              </a:rPr>
              <a:t> </a:t>
            </a:r>
            <a:r>
              <a:rPr dirty="0" sz="2300" spc="-175">
                <a:latin typeface="Cambria"/>
                <a:cs typeface="Cambria"/>
              </a:rPr>
              <a:t>et</a:t>
            </a:r>
            <a:r>
              <a:rPr dirty="0" sz="2300" spc="50">
                <a:latin typeface="Cambria"/>
                <a:cs typeface="Cambria"/>
              </a:rPr>
              <a:t> </a:t>
            </a:r>
            <a:r>
              <a:rPr dirty="0" sz="2300" spc="-180">
                <a:latin typeface="Cambria"/>
                <a:cs typeface="Cambria"/>
              </a:rPr>
              <a:t>mesurer</a:t>
            </a:r>
            <a:r>
              <a:rPr dirty="0" sz="2300" spc="114">
                <a:latin typeface="Cambria"/>
                <a:cs typeface="Cambria"/>
              </a:rPr>
              <a:t> </a:t>
            </a:r>
            <a:r>
              <a:rPr dirty="0" sz="2300" spc="-25">
                <a:latin typeface="Cambria"/>
                <a:cs typeface="Cambria"/>
              </a:rPr>
              <a:t>la</a:t>
            </a:r>
            <a:endParaRPr sz="2300">
              <a:latin typeface="Cambria"/>
              <a:cs typeface="Cambria"/>
            </a:endParaRPr>
          </a:p>
          <a:p>
            <a:pPr marL="14604">
              <a:lnSpc>
                <a:spcPts val="2740"/>
              </a:lnSpc>
            </a:pPr>
            <a:r>
              <a:rPr dirty="0" sz="2350" spc="-75">
                <a:latin typeface="Cambria"/>
                <a:cs typeface="Cambria"/>
              </a:rPr>
              <a:t>satisfaction.</a:t>
            </a:r>
            <a:endParaRPr sz="235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375"/>
              </a:spcBef>
            </a:pPr>
            <a:endParaRPr sz="2350">
              <a:latin typeface="Cambria"/>
              <a:cs typeface="Cambria"/>
            </a:endParaRPr>
          </a:p>
          <a:p>
            <a:pPr marL="170180">
              <a:lnSpc>
                <a:spcPct val="100000"/>
              </a:lnSpc>
            </a:pPr>
            <a:r>
              <a:rPr dirty="0" sz="2350" spc="-140">
                <a:latin typeface="Times New Roman"/>
                <a:cs typeface="Times New Roman"/>
              </a:rPr>
              <a:t>Cette</a:t>
            </a:r>
            <a:r>
              <a:rPr dirty="0" sz="2350" spc="-50">
                <a:latin typeface="Times New Roman"/>
                <a:cs typeface="Times New Roman"/>
              </a:rPr>
              <a:t> </a:t>
            </a:r>
            <a:r>
              <a:rPr dirty="0" sz="2350" spc="-40">
                <a:latin typeface="Times New Roman"/>
                <a:cs typeface="Times New Roman"/>
              </a:rPr>
              <a:t>structure</a:t>
            </a:r>
            <a:r>
              <a:rPr dirty="0" sz="2350" spc="-110">
                <a:latin typeface="Times New Roman"/>
                <a:cs typeface="Times New Roman"/>
              </a:rPr>
              <a:t> </a:t>
            </a:r>
            <a:r>
              <a:rPr dirty="0" sz="2350" spc="-95">
                <a:latin typeface="Times New Roman"/>
                <a:cs typeface="Times New Roman"/>
              </a:rPr>
              <a:t>en</a:t>
            </a:r>
            <a:r>
              <a:rPr dirty="0" sz="2350" spc="-100">
                <a:latin typeface="Times New Roman"/>
                <a:cs typeface="Times New Roman"/>
              </a:rPr>
              <a:t> </a:t>
            </a:r>
            <a:r>
              <a:rPr dirty="0" sz="2350" spc="-330">
                <a:latin typeface="Times New Roman"/>
                <a:cs typeface="Times New Roman"/>
              </a:rPr>
              <a:t>S</a:t>
            </a:r>
            <a:r>
              <a:rPr dirty="0" sz="2350" spc="-15">
                <a:latin typeface="Times New Roman"/>
                <a:cs typeface="Times New Roman"/>
              </a:rPr>
              <a:t> </a:t>
            </a:r>
            <a:r>
              <a:rPr dirty="0" sz="2350" spc="-110">
                <a:latin typeface="Times New Roman"/>
                <a:cs typeface="Times New Roman"/>
              </a:rPr>
              <a:t>points</a:t>
            </a:r>
            <a:r>
              <a:rPr dirty="0" sz="2350" spc="-40">
                <a:latin typeface="Times New Roman"/>
                <a:cs typeface="Times New Roman"/>
              </a:rPr>
              <a:t> </a:t>
            </a:r>
            <a:r>
              <a:rPr dirty="0" sz="2350" spc="-70">
                <a:latin typeface="Times New Roman"/>
                <a:cs typeface="Times New Roman"/>
              </a:rPr>
              <a:t>est</a:t>
            </a:r>
            <a:r>
              <a:rPr dirty="0" sz="2350" spc="-110">
                <a:latin typeface="Times New Roman"/>
                <a:cs typeface="Times New Roman"/>
              </a:rPr>
              <a:t> </a:t>
            </a:r>
            <a:r>
              <a:rPr dirty="0" sz="2350" spc="-60">
                <a:latin typeface="Times New Roman"/>
                <a:cs typeface="Times New Roman"/>
              </a:rPr>
              <a:t>la</a:t>
            </a:r>
            <a:r>
              <a:rPr dirty="0" sz="2350" spc="-90">
                <a:latin typeface="Times New Roman"/>
                <a:cs typeface="Times New Roman"/>
              </a:rPr>
              <a:t> </a:t>
            </a:r>
            <a:r>
              <a:rPr dirty="0" sz="2350" spc="-110">
                <a:latin typeface="Times New Roman"/>
                <a:cs typeface="Times New Roman"/>
              </a:rPr>
              <a:t>clé</a:t>
            </a:r>
            <a:r>
              <a:rPr dirty="0" sz="2350" spc="-15">
                <a:latin typeface="Times New Roman"/>
                <a:cs typeface="Times New Roman"/>
              </a:rPr>
              <a:t> </a:t>
            </a:r>
            <a:r>
              <a:rPr dirty="0" sz="2350" spc="-95">
                <a:latin typeface="Times New Roman"/>
                <a:cs typeface="Times New Roman"/>
              </a:rPr>
              <a:t>pour</a:t>
            </a:r>
            <a:r>
              <a:rPr dirty="0" sz="2350" spc="-25">
                <a:latin typeface="Times New Roman"/>
                <a:cs typeface="Times New Roman"/>
              </a:rPr>
              <a:t> </a:t>
            </a:r>
            <a:r>
              <a:rPr dirty="0" sz="2350" spc="-40">
                <a:latin typeface="Times New Roman"/>
                <a:cs typeface="Times New Roman"/>
              </a:rPr>
              <a:t>une</a:t>
            </a:r>
            <a:r>
              <a:rPr dirty="0" sz="2350" spc="-35">
                <a:latin typeface="Times New Roman"/>
                <a:cs typeface="Times New Roman"/>
              </a:rPr>
              <a:t> </a:t>
            </a:r>
            <a:r>
              <a:rPr dirty="0" sz="2350" spc="-85">
                <a:latin typeface="Times New Roman"/>
                <a:cs typeface="Times New Roman"/>
              </a:rPr>
              <a:t>recommandation</a:t>
            </a:r>
            <a:r>
              <a:rPr dirty="0" sz="2350" spc="-110">
                <a:latin typeface="Times New Roman"/>
                <a:cs typeface="Times New Roman"/>
              </a:rPr>
              <a:t> complète</a:t>
            </a:r>
            <a:r>
              <a:rPr dirty="0" sz="2350">
                <a:latin typeface="Times New Roman"/>
                <a:cs typeface="Times New Roman"/>
              </a:rPr>
              <a:t> et</a:t>
            </a:r>
            <a:r>
              <a:rPr dirty="0" sz="2350" spc="25">
                <a:latin typeface="Times New Roman"/>
                <a:cs typeface="Times New Roman"/>
              </a:rPr>
              <a:t> </a:t>
            </a:r>
            <a:r>
              <a:rPr dirty="0" sz="2350" spc="-40">
                <a:latin typeface="Times New Roman"/>
                <a:cs typeface="Times New Roman"/>
              </a:rPr>
              <a:t>professionnelle.</a:t>
            </a:r>
            <a:endParaRPr sz="2350">
              <a:latin typeface="Times New Roman"/>
              <a:cs typeface="Times New Roman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11279747" y="3410181"/>
            <a:ext cx="4095750" cy="1229995"/>
          </a:xfrm>
          <a:prstGeom prst="rect">
            <a:avLst/>
          </a:prstGeom>
        </p:spPr>
        <p:txBody>
          <a:bodyPr wrap="square" lIns="0" tIns="69215" rIns="0" bIns="0" rtlCol="0" vert="horz">
            <a:spAutoFit/>
          </a:bodyPr>
          <a:lstStyle/>
          <a:p>
            <a:pPr marL="15240">
              <a:lnSpc>
                <a:spcPct val="100000"/>
              </a:lnSpc>
              <a:spcBef>
                <a:spcPts val="545"/>
              </a:spcBef>
              <a:tabLst>
                <a:tab pos="359410" algn="l"/>
              </a:tabLst>
            </a:pPr>
            <a:r>
              <a:rPr dirty="0" sz="2550" spc="-25">
                <a:latin typeface="Cambria"/>
                <a:cs typeface="Cambria"/>
              </a:rPr>
              <a:t>2.</a:t>
            </a:r>
            <a:r>
              <a:rPr dirty="0" sz="2550">
                <a:latin typeface="Cambria"/>
                <a:cs typeface="Cambria"/>
              </a:rPr>
              <a:t>	</a:t>
            </a:r>
            <a:r>
              <a:rPr dirty="0" sz="2550" spc="95">
                <a:latin typeface="Cambria"/>
                <a:cs typeface="Cambria"/>
              </a:rPr>
              <a:t>Les</a:t>
            </a:r>
            <a:r>
              <a:rPr dirty="0" sz="2550" spc="-95">
                <a:latin typeface="Cambria"/>
                <a:cs typeface="Cambria"/>
              </a:rPr>
              <a:t> </a:t>
            </a:r>
            <a:r>
              <a:rPr dirty="0" sz="2550" spc="45">
                <a:latin typeface="Cambria"/>
                <a:cs typeface="Cambria"/>
              </a:rPr>
              <a:t>Options</a:t>
            </a:r>
            <a:endParaRPr sz="2550">
              <a:latin typeface="Cambria"/>
              <a:cs typeface="Cambria"/>
            </a:endParaRPr>
          </a:p>
          <a:p>
            <a:pPr marL="12700" marR="5080" indent="17780">
              <a:lnSpc>
                <a:spcPts val="2650"/>
              </a:lnSpc>
              <a:spcBef>
                <a:spcPts val="720"/>
              </a:spcBef>
            </a:pPr>
            <a:r>
              <a:rPr dirty="0" sz="2400" spc="-125">
                <a:latin typeface="Times New Roman"/>
                <a:cs typeface="Times New Roman"/>
              </a:rPr>
              <a:t>Proposer</a:t>
            </a:r>
            <a:r>
              <a:rPr dirty="0" sz="2400" spc="35">
                <a:latin typeface="Times New Roman"/>
                <a:cs typeface="Times New Roman"/>
              </a:rPr>
              <a:t> </a:t>
            </a:r>
            <a:r>
              <a:rPr dirty="0" sz="2400" spc="-105">
                <a:latin typeface="Times New Roman"/>
                <a:cs typeface="Times New Roman"/>
              </a:rPr>
              <a:t>plusieurs</a:t>
            </a:r>
            <a:r>
              <a:rPr dirty="0" sz="2400" spc="50">
                <a:latin typeface="Times New Roman"/>
                <a:cs typeface="Times New Roman"/>
              </a:rPr>
              <a:t> </a:t>
            </a:r>
            <a:r>
              <a:rPr dirty="0" sz="2400" spc="-110">
                <a:latin typeface="Times New Roman"/>
                <a:cs typeface="Times New Roman"/>
              </a:rPr>
              <a:t>plans.</a:t>
            </a:r>
            <a:r>
              <a:rPr dirty="0" sz="2400" spc="-45">
                <a:latin typeface="Times New Roman"/>
                <a:cs typeface="Times New Roman"/>
              </a:rPr>
              <a:t> </a:t>
            </a:r>
            <a:r>
              <a:rPr dirty="0" sz="2400" spc="-265">
                <a:latin typeface="Times New Roman"/>
                <a:cs typeface="Times New Roman"/>
              </a:rPr>
              <a:t>On</a:t>
            </a:r>
            <a:r>
              <a:rPr dirty="0" sz="2400" spc="-135">
                <a:latin typeface="Times New Roman"/>
                <a:cs typeface="Times New Roman"/>
              </a:rPr>
              <a:t> ouvre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 spc="-105">
                <a:latin typeface="Times New Roman"/>
                <a:cs typeface="Times New Roman"/>
              </a:rPr>
              <a:t>la </a:t>
            </a:r>
            <a:r>
              <a:rPr dirty="0" sz="2400" spc="-100">
                <a:latin typeface="Times New Roman"/>
                <a:cs typeface="Times New Roman"/>
              </a:rPr>
              <a:t>cuisine</a:t>
            </a:r>
            <a:r>
              <a:rPr dirty="0" sz="2400" spc="-50">
                <a:latin typeface="Times New Roman"/>
                <a:cs typeface="Times New Roman"/>
              </a:rPr>
              <a:t> </a:t>
            </a:r>
            <a:r>
              <a:rPr dirty="0" sz="2400" spc="-195">
                <a:latin typeface="Times New Roman"/>
                <a:cs typeface="Times New Roman"/>
              </a:rPr>
              <a:t>ou</a:t>
            </a:r>
            <a:r>
              <a:rPr dirty="0" sz="2400" spc="-20">
                <a:latin typeface="Times New Roman"/>
                <a:cs typeface="Times New Roman"/>
              </a:rPr>
              <a:t> </a:t>
            </a:r>
            <a:r>
              <a:rPr dirty="0" sz="2400" spc="-140">
                <a:latin typeface="Times New Roman"/>
                <a:cs typeface="Times New Roman"/>
              </a:rPr>
              <a:t>on</a:t>
            </a:r>
            <a:r>
              <a:rPr dirty="0" sz="2400" spc="-45">
                <a:latin typeface="Times New Roman"/>
                <a:cs typeface="Times New Roman"/>
              </a:rPr>
              <a:t> </a:t>
            </a:r>
            <a:r>
              <a:rPr dirty="0" sz="2400" spc="-114">
                <a:latin typeface="Times New Roman"/>
                <a:cs typeface="Times New Roman"/>
              </a:rPr>
              <a:t>ajoute</a:t>
            </a:r>
            <a:r>
              <a:rPr dirty="0" sz="2400" spc="25">
                <a:latin typeface="Times New Roman"/>
                <a:cs typeface="Times New Roman"/>
              </a:rPr>
              <a:t> </a:t>
            </a:r>
            <a:r>
              <a:rPr dirty="0" sz="2400" spc="-125">
                <a:latin typeface="Times New Roman"/>
                <a:cs typeface="Times New Roman"/>
              </a:rPr>
              <a:t>une</a:t>
            </a:r>
            <a:r>
              <a:rPr dirty="0" sz="2400" spc="-25">
                <a:latin typeface="Times New Roman"/>
                <a:cs typeface="Times New Roman"/>
              </a:rPr>
              <a:t> </a:t>
            </a:r>
            <a:r>
              <a:rPr dirty="0" sz="2400" spc="-130">
                <a:latin typeface="Times New Roman"/>
                <a:cs typeface="Times New Roman"/>
              </a:rPr>
              <a:t>véranda</a:t>
            </a:r>
            <a:r>
              <a:rPr dirty="0" sz="2400" spc="10">
                <a:latin typeface="Times New Roman"/>
                <a:cs typeface="Times New Roman"/>
              </a:rPr>
              <a:t> </a:t>
            </a:r>
            <a:r>
              <a:rPr dirty="0" sz="2400" spc="-50">
                <a:latin typeface="Times New Roman"/>
                <a:cs typeface="Times New Roman"/>
              </a:rPr>
              <a:t>?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9615779" y="5965472"/>
            <a:ext cx="100330" cy="448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750" spc="-50" i="1">
                <a:solidFill>
                  <a:srgbClr val="757575"/>
                </a:solidFill>
                <a:latin typeface="Cambria"/>
                <a:cs typeface="Cambria"/>
              </a:rPr>
              <a:t>'</a:t>
            </a:r>
            <a:endParaRPr sz="2750">
              <a:latin typeface="Cambria"/>
              <a:cs typeface="Cambria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11222305" y="5880377"/>
            <a:ext cx="4067810" cy="953769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marL="16510">
              <a:lnSpc>
                <a:spcPct val="100000"/>
              </a:lnSpc>
              <a:spcBef>
                <a:spcPts val="795"/>
              </a:spcBef>
            </a:pPr>
            <a:r>
              <a:rPr dirty="0" sz="2750">
                <a:latin typeface="Cambria"/>
                <a:cs typeface="Cambria"/>
              </a:rPr>
              <a:t>4.</a:t>
            </a:r>
            <a:r>
              <a:rPr dirty="0" sz="2750" spc="100">
                <a:latin typeface="Cambria"/>
                <a:cs typeface="Cambria"/>
              </a:rPr>
              <a:t> </a:t>
            </a:r>
            <a:r>
              <a:rPr dirty="0" sz="2750">
                <a:latin typeface="Cambria"/>
                <a:cs typeface="Cambria"/>
              </a:rPr>
              <a:t>Le</a:t>
            </a:r>
            <a:r>
              <a:rPr dirty="0" sz="2750" spc="-105">
                <a:latin typeface="Cambria"/>
                <a:cs typeface="Cambria"/>
              </a:rPr>
              <a:t> </a:t>
            </a:r>
            <a:r>
              <a:rPr dirty="0" sz="2750" spc="-65">
                <a:latin typeface="Cambria"/>
                <a:cs typeface="Cambria"/>
              </a:rPr>
              <a:t>Plan</a:t>
            </a:r>
            <a:r>
              <a:rPr dirty="0" sz="2750" spc="-60">
                <a:latin typeface="Cambria"/>
                <a:cs typeface="Cambria"/>
              </a:rPr>
              <a:t> </a:t>
            </a:r>
            <a:r>
              <a:rPr dirty="0" sz="2750">
                <a:latin typeface="Cambria"/>
                <a:cs typeface="Cambria"/>
              </a:rPr>
              <a:t>de</a:t>
            </a:r>
            <a:r>
              <a:rPr dirty="0" sz="2750" spc="-114">
                <a:latin typeface="Cambria"/>
                <a:cs typeface="Cambria"/>
              </a:rPr>
              <a:t> </a:t>
            </a:r>
            <a:r>
              <a:rPr dirty="0" sz="2750" spc="-10">
                <a:latin typeface="Cambria"/>
                <a:cs typeface="Cambria"/>
              </a:rPr>
              <a:t>Déploiement</a:t>
            </a:r>
            <a:endParaRPr sz="27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dirty="0" sz="2300" spc="-130">
                <a:latin typeface="Cambria"/>
                <a:cs typeface="Cambria"/>
              </a:rPr>
              <a:t>Planifier</a:t>
            </a:r>
            <a:r>
              <a:rPr dirty="0" sz="2300" spc="100">
                <a:latin typeface="Cambria"/>
                <a:cs typeface="Cambria"/>
              </a:rPr>
              <a:t> </a:t>
            </a:r>
            <a:r>
              <a:rPr dirty="0" sz="2300" spc="-120">
                <a:latin typeface="Cambria"/>
                <a:cs typeface="Cambria"/>
              </a:rPr>
              <a:t>les</a:t>
            </a:r>
            <a:r>
              <a:rPr dirty="0" sz="2300" spc="-95">
                <a:latin typeface="Cambria"/>
                <a:cs typeface="Cambria"/>
              </a:rPr>
              <a:t> </a:t>
            </a:r>
            <a:r>
              <a:rPr dirty="0" sz="2300" spc="-155">
                <a:latin typeface="Cambria"/>
                <a:cs typeface="Cambria"/>
              </a:rPr>
              <a:t>travaux,</a:t>
            </a:r>
            <a:r>
              <a:rPr dirty="0" sz="2300" spc="80">
                <a:latin typeface="Cambria"/>
                <a:cs typeface="Cambria"/>
              </a:rPr>
              <a:t> </a:t>
            </a:r>
            <a:r>
              <a:rPr dirty="0" sz="2300" spc="-165">
                <a:latin typeface="Cambria"/>
                <a:cs typeface="Cambria"/>
              </a:rPr>
              <a:t>étape</a:t>
            </a:r>
            <a:r>
              <a:rPr dirty="0" sz="2300" spc="35">
                <a:latin typeface="Cambria"/>
                <a:cs typeface="Cambria"/>
              </a:rPr>
              <a:t> </a:t>
            </a:r>
            <a:r>
              <a:rPr dirty="0" sz="2300" spc="-185">
                <a:latin typeface="Cambria"/>
                <a:cs typeface="Cambria"/>
              </a:rPr>
              <a:t>par</a:t>
            </a:r>
            <a:r>
              <a:rPr dirty="0" sz="2300" spc="30">
                <a:latin typeface="Cambria"/>
                <a:cs typeface="Cambria"/>
              </a:rPr>
              <a:t> </a:t>
            </a:r>
            <a:r>
              <a:rPr dirty="0" sz="2300" spc="-90">
                <a:latin typeface="Cambria"/>
                <a:cs typeface="Cambria"/>
              </a:rPr>
              <a:t>étape.</a:t>
            </a:r>
            <a:endParaRPr sz="2300">
              <a:latin typeface="Cambria"/>
              <a:cs typeface="Cambria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16109162" y="9404702"/>
            <a:ext cx="121856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G</a:t>
            </a:r>
            <a:r>
              <a:rPr dirty="0" sz="1600" spc="420">
                <a:latin typeface="Times New Roman"/>
                <a:cs typeface="Times New Roman"/>
              </a:rPr>
              <a:t> </a:t>
            </a:r>
            <a:r>
              <a:rPr dirty="0" sz="1600" spc="-170">
                <a:latin typeface="Times New Roman"/>
                <a:cs typeface="Times New Roman"/>
              </a:rPr>
              <a:t>NotebookLÎVi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1900" y="7708900"/>
            <a:ext cx="520700" cy="5334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31900" y="6680200"/>
            <a:ext cx="520700" cy="5334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31900" y="5664200"/>
            <a:ext cx="520700" cy="5334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31900" y="4635500"/>
            <a:ext cx="520700" cy="5334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169400" y="2755900"/>
            <a:ext cx="7531100" cy="576580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46200" y="914400"/>
            <a:ext cx="152400" cy="11430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070600" y="1028700"/>
            <a:ext cx="3378200" cy="482600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168092" y="839611"/>
            <a:ext cx="11050270" cy="1380490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ts val="5310"/>
              </a:lnSpc>
              <a:spcBef>
                <a:spcPts val="135"/>
              </a:spcBef>
              <a:tabLst>
                <a:tab pos="1889760" algn="l"/>
                <a:tab pos="3439795" algn="l"/>
                <a:tab pos="6269355" algn="l"/>
                <a:tab pos="7520305" algn="l"/>
                <a:tab pos="10455910" algn="l"/>
              </a:tabLst>
            </a:pPr>
            <a:r>
              <a:rPr dirty="0" sz="4800" spc="-10">
                <a:solidFill>
                  <a:srgbClr val="000000"/>
                </a:solidFill>
                <a:latin typeface="Calibri"/>
                <a:cs typeface="Calibri"/>
              </a:rPr>
              <a:t>Et</a:t>
            </a:r>
            <a:r>
              <a:rPr dirty="0" sz="5100" spc="-10">
                <a:solidFill>
                  <a:srgbClr val="000000"/>
                </a:solidFill>
                <a:latin typeface="Calibri"/>
                <a:cs typeface="Calibri"/>
              </a:rPr>
              <a:t>ape</a:t>
            </a:r>
            <a:r>
              <a:rPr dirty="0" sz="5100">
                <a:solidFill>
                  <a:srgbClr val="000000"/>
                </a:solidFill>
                <a:latin typeface="Calibri"/>
                <a:cs typeface="Calibri"/>
              </a:rPr>
              <a:t>	</a:t>
            </a:r>
            <a:r>
              <a:rPr dirty="0" sz="4900" spc="-80">
                <a:solidFill>
                  <a:srgbClr val="000000"/>
                </a:solidFill>
                <a:latin typeface="Calibri"/>
                <a:cs typeface="Calibri"/>
              </a:rPr>
              <a:t>1</a:t>
            </a:r>
            <a:r>
              <a:rPr dirty="0" sz="4900" spc="-385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5100" spc="-290">
                <a:solidFill>
                  <a:srgbClr val="000000"/>
                </a:solidFill>
                <a:latin typeface="Calibri"/>
                <a:cs typeface="Calibri"/>
              </a:rPr>
              <a:t>:</a:t>
            </a:r>
            <a:r>
              <a:rPr dirty="0" sz="5100" spc="225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900" spc="-70">
                <a:solidFill>
                  <a:srgbClr val="000000"/>
                </a:solidFill>
                <a:latin typeface="Calibri"/>
                <a:cs typeface="Calibri"/>
              </a:rPr>
              <a:t>L</a:t>
            </a:r>
            <a:r>
              <a:rPr dirty="0" sz="4900" spc="-335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5100" spc="-595">
                <a:solidFill>
                  <a:srgbClr val="000000"/>
                </a:solidFill>
                <a:latin typeface="Calibri"/>
                <a:cs typeface="Calibri"/>
              </a:rPr>
              <a:t>e</a:t>
            </a:r>
            <a:r>
              <a:rPr dirty="0" sz="5100">
                <a:solidFill>
                  <a:srgbClr val="000000"/>
                </a:solidFill>
                <a:latin typeface="Calibri"/>
                <a:cs typeface="Calibri"/>
              </a:rPr>
              <a:t>	</a:t>
            </a:r>
            <a:r>
              <a:rPr dirty="0" sz="4900" spc="350">
                <a:solidFill>
                  <a:srgbClr val="000000"/>
                </a:solidFill>
                <a:latin typeface="Calibri"/>
                <a:cs typeface="Calibri"/>
              </a:rPr>
              <a:t>D</a:t>
            </a:r>
            <a:r>
              <a:rPr dirty="0" sz="4900" spc="-1300">
                <a:solidFill>
                  <a:srgbClr val="000000"/>
                </a:solidFill>
                <a:latin typeface="Calibri"/>
                <a:cs typeface="Calibri"/>
              </a:rPr>
              <a:t>•</a:t>
            </a:r>
            <a:r>
              <a:rPr dirty="0" sz="5100" spc="355">
                <a:solidFill>
                  <a:srgbClr val="000000"/>
                </a:solidFill>
                <a:latin typeface="Calibri"/>
                <a:cs typeface="Calibri"/>
              </a:rPr>
              <a:t>iagno</a:t>
            </a:r>
            <a:r>
              <a:rPr dirty="0" sz="5100" spc="360">
                <a:solidFill>
                  <a:srgbClr val="000000"/>
                </a:solidFill>
                <a:latin typeface="Calibri"/>
                <a:cs typeface="Calibri"/>
              </a:rPr>
              <a:t>s</a:t>
            </a:r>
            <a:r>
              <a:rPr dirty="0" sz="5100">
                <a:solidFill>
                  <a:srgbClr val="000000"/>
                </a:solidFill>
                <a:latin typeface="Calibri"/>
                <a:cs typeface="Calibri"/>
              </a:rPr>
              <a:t>	</a:t>
            </a:r>
            <a:r>
              <a:rPr dirty="0" sz="5100" spc="375">
                <a:solidFill>
                  <a:srgbClr val="000000"/>
                </a:solidFill>
                <a:latin typeface="Calibri"/>
                <a:cs typeface="Calibri"/>
              </a:rPr>
              <a:t>ic</a:t>
            </a:r>
            <a:r>
              <a:rPr dirty="0" sz="5100" spc="19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5100" spc="305">
                <a:solidFill>
                  <a:srgbClr val="000000"/>
                </a:solidFill>
                <a:latin typeface="Calibri"/>
                <a:cs typeface="Calibri"/>
              </a:rPr>
              <a:t>-</a:t>
            </a:r>
            <a:r>
              <a:rPr dirty="0" sz="5100">
                <a:solidFill>
                  <a:srgbClr val="000000"/>
                </a:solidFill>
                <a:latin typeface="Calibri"/>
                <a:cs typeface="Calibri"/>
              </a:rPr>
              <a:t>	</a:t>
            </a:r>
            <a:r>
              <a:rPr dirty="0" sz="5100" spc="240">
                <a:solidFill>
                  <a:srgbClr val="000000"/>
                </a:solidFill>
                <a:latin typeface="Calibri"/>
                <a:cs typeface="Calibri"/>
              </a:rPr>
              <a:t>nspec</a:t>
            </a:r>
            <a:r>
              <a:rPr dirty="0" sz="4900" spc="240">
                <a:solidFill>
                  <a:srgbClr val="000000"/>
                </a:solidFill>
                <a:latin typeface="Calibri"/>
                <a:cs typeface="Calibri"/>
              </a:rPr>
              <a:t>ter</a:t>
            </a:r>
            <a:r>
              <a:rPr dirty="0" sz="4900">
                <a:solidFill>
                  <a:srgbClr val="000000"/>
                </a:solidFill>
                <a:latin typeface="Calibri"/>
                <a:cs typeface="Calibri"/>
              </a:rPr>
              <a:t>	</a:t>
            </a:r>
            <a:r>
              <a:rPr dirty="0" sz="4900" spc="-345">
                <a:solidFill>
                  <a:srgbClr val="000000"/>
                </a:solidFill>
                <a:latin typeface="Calibri"/>
                <a:cs typeface="Calibri"/>
              </a:rPr>
              <a:t>les</a:t>
            </a:r>
            <a:endParaRPr sz="4900">
              <a:latin typeface="Calibri"/>
              <a:cs typeface="Calibri"/>
            </a:endParaRPr>
          </a:p>
          <a:p>
            <a:pPr marL="26034">
              <a:lnSpc>
                <a:spcPts val="5310"/>
              </a:lnSpc>
            </a:pPr>
            <a:r>
              <a:rPr dirty="0" sz="5100" spc="395">
                <a:solidFill>
                  <a:srgbClr val="000000"/>
                </a:solidFill>
                <a:latin typeface="Calibri"/>
                <a:cs typeface="Calibri"/>
              </a:rPr>
              <a:t>fondations</a:t>
            </a:r>
            <a:r>
              <a:rPr dirty="0" sz="5100" spc="-85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5100" spc="375">
                <a:solidFill>
                  <a:srgbClr val="000000"/>
                </a:solidFill>
                <a:latin typeface="Calibri"/>
                <a:cs typeface="Calibri"/>
              </a:rPr>
              <a:t>et</a:t>
            </a:r>
            <a:r>
              <a:rPr dirty="0" sz="5100" spc="-24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5100" spc="335">
                <a:solidFill>
                  <a:srgbClr val="000000"/>
                </a:solidFill>
                <a:latin typeface="Calibri"/>
                <a:cs typeface="Calibri"/>
              </a:rPr>
              <a:t>les</a:t>
            </a:r>
            <a:r>
              <a:rPr dirty="0" sz="5100" spc="185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5100" spc="545">
                <a:solidFill>
                  <a:srgbClr val="000000"/>
                </a:solidFill>
                <a:latin typeface="Calibri"/>
                <a:cs typeface="Calibri"/>
              </a:rPr>
              <a:t>murs</a:t>
            </a:r>
            <a:r>
              <a:rPr dirty="0" sz="5100" spc="-375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5100" spc="385">
                <a:solidFill>
                  <a:srgbClr val="000000"/>
                </a:solidFill>
                <a:latin typeface="Calibri"/>
                <a:cs typeface="Calibri"/>
              </a:rPr>
              <a:t>porteurs.</a:t>
            </a:r>
            <a:endParaRPr sz="51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178068" y="2640894"/>
            <a:ext cx="7334884" cy="5767705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16510" marR="5080" indent="-4445">
              <a:lnSpc>
                <a:spcPts val="3100"/>
              </a:lnSpc>
              <a:spcBef>
                <a:spcPts val="675"/>
              </a:spcBef>
            </a:pPr>
            <a:r>
              <a:rPr dirty="0" sz="3050" spc="-204">
                <a:latin typeface="Times New Roman"/>
                <a:cs typeface="Times New Roman"/>
              </a:rPr>
              <a:t>Avant</a:t>
            </a:r>
            <a:r>
              <a:rPr dirty="0" sz="3050" spc="-60">
                <a:latin typeface="Times New Roman"/>
                <a:cs typeface="Times New Roman"/>
              </a:rPr>
              <a:t> </a:t>
            </a:r>
            <a:r>
              <a:rPr dirty="0" sz="3050" spc="-50">
                <a:latin typeface="Times New Roman"/>
                <a:cs typeface="Times New Roman"/>
              </a:rPr>
              <a:t>toute</a:t>
            </a:r>
            <a:r>
              <a:rPr dirty="0" sz="3050" spc="-145">
                <a:latin typeface="Times New Roman"/>
                <a:cs typeface="Times New Roman"/>
              </a:rPr>
              <a:t> </a:t>
            </a:r>
            <a:r>
              <a:rPr dirty="0" sz="3050" spc="-80">
                <a:latin typeface="Times New Roman"/>
                <a:cs typeface="Times New Roman"/>
              </a:rPr>
              <a:t>chose,</a:t>
            </a:r>
            <a:r>
              <a:rPr dirty="0" sz="3050" spc="-110">
                <a:latin typeface="Times New Roman"/>
                <a:cs typeface="Times New Roman"/>
              </a:rPr>
              <a:t> </a:t>
            </a:r>
            <a:r>
              <a:rPr dirty="0" sz="3050" spc="-55">
                <a:latin typeface="Times New Roman"/>
                <a:cs typeface="Times New Roman"/>
              </a:rPr>
              <a:t>l'architecte</a:t>
            </a:r>
            <a:r>
              <a:rPr dirty="0" sz="3050" spc="-25">
                <a:latin typeface="Times New Roman"/>
                <a:cs typeface="Times New Roman"/>
              </a:rPr>
              <a:t> </a:t>
            </a:r>
            <a:r>
              <a:rPr dirty="0" sz="3050" spc="-60">
                <a:latin typeface="Times New Roman"/>
                <a:cs typeface="Times New Roman"/>
              </a:rPr>
              <a:t>inspecte</a:t>
            </a:r>
            <a:r>
              <a:rPr dirty="0" sz="3050" spc="-120">
                <a:latin typeface="Times New Roman"/>
                <a:cs typeface="Times New Roman"/>
              </a:rPr>
              <a:t> </a:t>
            </a:r>
            <a:r>
              <a:rPr dirty="0" sz="3050" spc="-20">
                <a:latin typeface="Times New Roman"/>
                <a:cs typeface="Times New Roman"/>
              </a:rPr>
              <a:t>la</a:t>
            </a:r>
            <a:r>
              <a:rPr dirty="0" sz="3050" spc="-110">
                <a:latin typeface="Times New Roman"/>
                <a:cs typeface="Times New Roman"/>
              </a:rPr>
              <a:t> maison </a:t>
            </a:r>
            <a:r>
              <a:rPr dirty="0" sz="3050" spc="-50">
                <a:latin typeface="Times New Roman"/>
                <a:cs typeface="Times New Roman"/>
              </a:rPr>
              <a:t>: </a:t>
            </a:r>
            <a:r>
              <a:rPr dirty="0" sz="3050" spc="-70">
                <a:latin typeface="Times New Roman"/>
                <a:cs typeface="Times New Roman"/>
              </a:rPr>
              <a:t>l'état</a:t>
            </a:r>
            <a:r>
              <a:rPr dirty="0" sz="3050" spc="-125">
                <a:latin typeface="Times New Roman"/>
                <a:cs typeface="Times New Roman"/>
              </a:rPr>
              <a:t> </a:t>
            </a:r>
            <a:r>
              <a:rPr dirty="0" sz="3050" spc="-95">
                <a:latin typeface="Times New Roman"/>
                <a:cs typeface="Times New Roman"/>
              </a:rPr>
              <a:t>de</a:t>
            </a:r>
            <a:r>
              <a:rPr dirty="0" sz="3050" spc="-165">
                <a:latin typeface="Times New Roman"/>
                <a:cs typeface="Times New Roman"/>
              </a:rPr>
              <a:t> </a:t>
            </a:r>
            <a:r>
              <a:rPr dirty="0" sz="3050" spc="-85">
                <a:latin typeface="Times New Roman"/>
                <a:cs typeface="Times New Roman"/>
              </a:rPr>
              <a:t>la</a:t>
            </a:r>
            <a:r>
              <a:rPr dirty="0" sz="3050" spc="-170">
                <a:latin typeface="Times New Roman"/>
                <a:cs typeface="Times New Roman"/>
              </a:rPr>
              <a:t> </a:t>
            </a:r>
            <a:r>
              <a:rPr dirty="0" sz="3050" spc="-35">
                <a:latin typeface="Times New Roman"/>
                <a:cs typeface="Times New Roman"/>
              </a:rPr>
              <a:t>structure,</a:t>
            </a:r>
            <a:r>
              <a:rPr dirty="0" sz="3050" spc="-114">
                <a:latin typeface="Times New Roman"/>
                <a:cs typeface="Times New Roman"/>
              </a:rPr>
              <a:t> </a:t>
            </a:r>
            <a:r>
              <a:rPr dirty="0" sz="3050">
                <a:latin typeface="Times New Roman"/>
                <a:cs typeface="Times New Roman"/>
              </a:rPr>
              <a:t>la</a:t>
            </a:r>
            <a:r>
              <a:rPr dirty="0" sz="3050" spc="-60">
                <a:latin typeface="Times New Roman"/>
                <a:cs typeface="Times New Roman"/>
              </a:rPr>
              <a:t> </a:t>
            </a:r>
            <a:r>
              <a:rPr dirty="0" sz="3050" spc="-90">
                <a:latin typeface="Times New Roman"/>
                <a:cs typeface="Times New Roman"/>
              </a:rPr>
              <a:t>plomberie,</a:t>
            </a:r>
            <a:r>
              <a:rPr dirty="0" sz="3050" spc="-50">
                <a:latin typeface="Times New Roman"/>
                <a:cs typeface="Times New Roman"/>
              </a:rPr>
              <a:t> </a:t>
            </a:r>
            <a:r>
              <a:rPr dirty="0" sz="3050" spc="-10">
                <a:latin typeface="Times New Roman"/>
                <a:cs typeface="Times New Roman"/>
              </a:rPr>
              <a:t>l'électricité.</a:t>
            </a:r>
            <a:endParaRPr sz="3050">
              <a:latin typeface="Times New Roman"/>
              <a:cs typeface="Times New Roman"/>
            </a:endParaRPr>
          </a:p>
          <a:p>
            <a:pPr marL="25400" marR="464184" indent="-5715">
              <a:lnSpc>
                <a:spcPts val="3100"/>
              </a:lnSpc>
            </a:pPr>
            <a:r>
              <a:rPr dirty="0" sz="3050" spc="-210">
                <a:latin typeface="Times New Roman"/>
                <a:cs typeface="Times New Roman"/>
              </a:rPr>
              <a:t>En</a:t>
            </a:r>
            <a:r>
              <a:rPr dirty="0" sz="3050" spc="-114">
                <a:latin typeface="Times New Roman"/>
                <a:cs typeface="Times New Roman"/>
              </a:rPr>
              <a:t> </a:t>
            </a:r>
            <a:r>
              <a:rPr dirty="0" sz="3050" spc="-25">
                <a:latin typeface="Times New Roman"/>
                <a:cs typeface="Times New Roman"/>
              </a:rPr>
              <a:t>entreprise,</a:t>
            </a:r>
            <a:r>
              <a:rPr dirty="0" sz="3050" spc="-170">
                <a:latin typeface="Times New Roman"/>
                <a:cs typeface="Times New Roman"/>
              </a:rPr>
              <a:t> </a:t>
            </a:r>
            <a:r>
              <a:rPr dirty="0" sz="3050" spc="-70">
                <a:latin typeface="Times New Roman"/>
                <a:cs typeface="Times New Roman"/>
              </a:rPr>
              <a:t>c'est</a:t>
            </a:r>
            <a:r>
              <a:rPr dirty="0" sz="3050" spc="-45">
                <a:latin typeface="Times New Roman"/>
                <a:cs typeface="Times New Roman"/>
              </a:rPr>
              <a:t> </a:t>
            </a:r>
            <a:r>
              <a:rPr dirty="0" sz="3050" spc="-85">
                <a:latin typeface="Times New Roman"/>
                <a:cs typeface="Times New Roman"/>
              </a:rPr>
              <a:t>pareil.</a:t>
            </a:r>
            <a:r>
              <a:rPr dirty="0" sz="3050" spc="-185">
                <a:latin typeface="Times New Roman"/>
                <a:cs typeface="Times New Roman"/>
              </a:rPr>
              <a:t> </a:t>
            </a:r>
            <a:r>
              <a:rPr dirty="0" sz="3050" spc="-180">
                <a:latin typeface="Times New Roman"/>
                <a:cs typeface="Times New Roman"/>
              </a:rPr>
              <a:t>Votre</a:t>
            </a:r>
            <a:r>
              <a:rPr dirty="0" sz="3050" spc="-5">
                <a:latin typeface="Times New Roman"/>
                <a:cs typeface="Times New Roman"/>
              </a:rPr>
              <a:t> </a:t>
            </a:r>
            <a:r>
              <a:rPr dirty="0" sz="3050" spc="-85">
                <a:latin typeface="Times New Roman"/>
                <a:cs typeface="Times New Roman"/>
              </a:rPr>
              <a:t>diagnostic</a:t>
            </a:r>
            <a:r>
              <a:rPr dirty="0" sz="3050" spc="-10">
                <a:latin typeface="Times New Roman"/>
                <a:cs typeface="Times New Roman"/>
              </a:rPr>
              <a:t> </a:t>
            </a:r>
            <a:r>
              <a:rPr dirty="0" sz="3050" spc="-55">
                <a:latin typeface="Times New Roman"/>
                <a:cs typeface="Times New Roman"/>
              </a:rPr>
              <a:t>doit </a:t>
            </a:r>
            <a:r>
              <a:rPr dirty="0" sz="3050" spc="-35">
                <a:latin typeface="Times New Roman"/>
                <a:cs typeface="Times New Roman"/>
              </a:rPr>
              <a:t>répondre</a:t>
            </a:r>
            <a:r>
              <a:rPr dirty="0" sz="3050" spc="-160">
                <a:latin typeface="Times New Roman"/>
                <a:cs typeface="Times New Roman"/>
              </a:rPr>
              <a:t> </a:t>
            </a:r>
            <a:r>
              <a:rPr dirty="0" sz="3050" spc="-70">
                <a:latin typeface="Times New Roman"/>
                <a:cs typeface="Times New Roman"/>
              </a:rPr>
              <a:t>à</a:t>
            </a:r>
            <a:r>
              <a:rPr dirty="0" sz="3050" spc="-145">
                <a:latin typeface="Times New Roman"/>
                <a:cs typeface="Times New Roman"/>
              </a:rPr>
              <a:t> </a:t>
            </a:r>
            <a:r>
              <a:rPr dirty="0" sz="3050" spc="-85">
                <a:latin typeface="Times New Roman"/>
                <a:cs typeface="Times New Roman"/>
              </a:rPr>
              <a:t>des</a:t>
            </a:r>
            <a:r>
              <a:rPr dirty="0" sz="3050" spc="-105">
                <a:latin typeface="Times New Roman"/>
                <a:cs typeface="Times New Roman"/>
              </a:rPr>
              <a:t> </a:t>
            </a:r>
            <a:r>
              <a:rPr dirty="0" sz="3050" spc="-70">
                <a:latin typeface="Times New Roman"/>
                <a:cs typeface="Times New Roman"/>
              </a:rPr>
              <a:t>questions</a:t>
            </a:r>
            <a:r>
              <a:rPr dirty="0" sz="3050" spc="-95">
                <a:latin typeface="Times New Roman"/>
                <a:cs typeface="Times New Roman"/>
              </a:rPr>
              <a:t> </a:t>
            </a:r>
            <a:r>
              <a:rPr dirty="0" sz="3050" spc="-10">
                <a:latin typeface="Times New Roman"/>
                <a:cs typeface="Times New Roman"/>
              </a:rPr>
              <a:t>claires:</a:t>
            </a:r>
            <a:endParaRPr sz="3050">
              <a:latin typeface="Times New Roman"/>
              <a:cs typeface="Times New Roman"/>
            </a:endParaRPr>
          </a:p>
          <a:p>
            <a:pPr marL="802005" marR="384810">
              <a:lnSpc>
                <a:spcPts val="3100"/>
              </a:lnSpc>
              <a:spcBef>
                <a:spcPts val="1900"/>
              </a:spcBef>
            </a:pPr>
            <a:r>
              <a:rPr dirty="0" sz="2950" spc="-110">
                <a:latin typeface="Times New Roman"/>
                <a:cs typeface="Times New Roman"/>
              </a:rPr>
              <a:t>Quelle</a:t>
            </a:r>
            <a:r>
              <a:rPr dirty="0" sz="2950" spc="-75">
                <a:latin typeface="Times New Roman"/>
                <a:cs typeface="Times New Roman"/>
              </a:rPr>
              <a:t> </a:t>
            </a:r>
            <a:r>
              <a:rPr dirty="0" sz="2950" spc="-35">
                <a:latin typeface="Times New Roman"/>
                <a:cs typeface="Times New Roman"/>
              </a:rPr>
              <a:t>est</a:t>
            </a:r>
            <a:r>
              <a:rPr dirty="0" sz="2950" spc="-165">
                <a:latin typeface="Times New Roman"/>
                <a:cs typeface="Times New Roman"/>
              </a:rPr>
              <a:t> </a:t>
            </a:r>
            <a:r>
              <a:rPr dirty="0" sz="2950" spc="-65">
                <a:latin typeface="Times New Roman"/>
                <a:cs typeface="Times New Roman"/>
              </a:rPr>
              <a:t>la</a:t>
            </a:r>
            <a:r>
              <a:rPr dirty="0" sz="2950" spc="-140">
                <a:latin typeface="Times New Roman"/>
                <a:cs typeface="Times New Roman"/>
              </a:rPr>
              <a:t> </a:t>
            </a:r>
            <a:r>
              <a:rPr dirty="0" sz="2950">
                <a:latin typeface="Times New Roman"/>
                <a:cs typeface="Times New Roman"/>
              </a:rPr>
              <a:t>structure</a:t>
            </a:r>
            <a:r>
              <a:rPr dirty="0" sz="2950" spc="-70">
                <a:latin typeface="Times New Roman"/>
                <a:cs typeface="Times New Roman"/>
              </a:rPr>
              <a:t> </a:t>
            </a:r>
            <a:r>
              <a:rPr dirty="0" sz="2950" spc="-40">
                <a:latin typeface="Times New Roman"/>
                <a:cs typeface="Times New Roman"/>
              </a:rPr>
              <a:t>actuelle</a:t>
            </a:r>
            <a:r>
              <a:rPr dirty="0" sz="2950" spc="10">
                <a:latin typeface="Times New Roman"/>
                <a:cs typeface="Times New Roman"/>
              </a:rPr>
              <a:t> </a:t>
            </a:r>
            <a:r>
              <a:rPr dirty="0" sz="2950">
                <a:latin typeface="Times New Roman"/>
                <a:cs typeface="Times New Roman"/>
              </a:rPr>
              <a:t>et</a:t>
            </a:r>
            <a:r>
              <a:rPr dirty="0" sz="2950" spc="-30">
                <a:latin typeface="Times New Roman"/>
                <a:cs typeface="Times New Roman"/>
              </a:rPr>
              <a:t> </a:t>
            </a:r>
            <a:r>
              <a:rPr dirty="0" sz="2950" spc="-20">
                <a:latin typeface="Times New Roman"/>
                <a:cs typeface="Times New Roman"/>
              </a:rPr>
              <a:t>pourquoi </a:t>
            </a:r>
            <a:r>
              <a:rPr dirty="0" sz="2950" spc="-80">
                <a:latin typeface="Times New Roman"/>
                <a:cs typeface="Times New Roman"/>
              </a:rPr>
              <a:t>a-</a:t>
            </a:r>
            <a:r>
              <a:rPr dirty="0" sz="2950" spc="-65">
                <a:latin typeface="Times New Roman"/>
                <a:cs typeface="Times New Roman"/>
              </a:rPr>
              <a:t>t-</a:t>
            </a:r>
            <a:r>
              <a:rPr dirty="0" sz="2950" spc="-60">
                <a:latin typeface="Times New Roman"/>
                <a:cs typeface="Times New Roman"/>
              </a:rPr>
              <a:t>elle</a:t>
            </a:r>
            <a:r>
              <a:rPr dirty="0" sz="2950" spc="-120">
                <a:latin typeface="Times New Roman"/>
                <a:cs typeface="Times New Roman"/>
              </a:rPr>
              <a:t> </a:t>
            </a:r>
            <a:r>
              <a:rPr dirty="0" sz="2950">
                <a:latin typeface="Times New Roman"/>
                <a:cs typeface="Times New Roman"/>
              </a:rPr>
              <a:t>été</a:t>
            </a:r>
            <a:r>
              <a:rPr dirty="0" sz="2950" spc="-185">
                <a:latin typeface="Times New Roman"/>
                <a:cs typeface="Times New Roman"/>
              </a:rPr>
              <a:t> </a:t>
            </a:r>
            <a:r>
              <a:rPr dirty="0" sz="2950" spc="-45">
                <a:latin typeface="Times New Roman"/>
                <a:cs typeface="Times New Roman"/>
              </a:rPr>
              <a:t>choisie</a:t>
            </a:r>
            <a:r>
              <a:rPr dirty="0" sz="2950" spc="-25">
                <a:latin typeface="Times New Roman"/>
                <a:cs typeface="Times New Roman"/>
              </a:rPr>
              <a:t> </a:t>
            </a:r>
            <a:r>
              <a:rPr dirty="0" sz="2950" spc="-405">
                <a:latin typeface="Times New Roman"/>
                <a:cs typeface="Times New Roman"/>
              </a:rPr>
              <a:t>?</a:t>
            </a:r>
            <a:endParaRPr sz="2950">
              <a:latin typeface="Times New Roman"/>
              <a:cs typeface="Times New Roman"/>
            </a:endParaRPr>
          </a:p>
          <a:p>
            <a:pPr marL="796925" marR="670560" indent="-3175">
              <a:lnSpc>
                <a:spcPts val="3100"/>
              </a:lnSpc>
              <a:spcBef>
                <a:spcPts val="1900"/>
              </a:spcBef>
            </a:pPr>
            <a:r>
              <a:rPr dirty="0" sz="2850" spc="-125">
                <a:latin typeface="Cambria"/>
                <a:cs typeface="Cambria"/>
              </a:rPr>
              <a:t>Qu'est-</a:t>
            </a:r>
            <a:r>
              <a:rPr dirty="0" sz="2850">
                <a:latin typeface="Cambria"/>
                <a:cs typeface="Cambria"/>
              </a:rPr>
              <a:t>ce</a:t>
            </a:r>
            <a:r>
              <a:rPr dirty="0" sz="2850" spc="-145">
                <a:latin typeface="Cambria"/>
                <a:cs typeface="Cambria"/>
              </a:rPr>
              <a:t> </a:t>
            </a:r>
            <a:r>
              <a:rPr dirty="0" sz="2850" spc="-95">
                <a:latin typeface="Cambria"/>
                <a:cs typeface="Cambria"/>
              </a:rPr>
              <a:t>qui</a:t>
            </a:r>
            <a:r>
              <a:rPr dirty="0" sz="2850" spc="-75">
                <a:latin typeface="Cambria"/>
                <a:cs typeface="Cambria"/>
              </a:rPr>
              <a:t> </a:t>
            </a:r>
            <a:r>
              <a:rPr dirty="0" sz="2850" spc="-50">
                <a:latin typeface="Cambria"/>
                <a:cs typeface="Cambria"/>
              </a:rPr>
              <a:t>fonctionne</a:t>
            </a:r>
            <a:r>
              <a:rPr dirty="0" sz="2850" spc="10">
                <a:latin typeface="Cambria"/>
                <a:cs typeface="Cambria"/>
              </a:rPr>
              <a:t> </a:t>
            </a:r>
            <a:r>
              <a:rPr dirty="0" sz="2850" spc="-25">
                <a:latin typeface="Cambria"/>
                <a:cs typeface="Cambria"/>
              </a:rPr>
              <a:t>bien</a:t>
            </a:r>
            <a:r>
              <a:rPr dirty="0" sz="2850" spc="-55">
                <a:latin typeface="Cambria"/>
                <a:cs typeface="Cambria"/>
              </a:rPr>
              <a:t> </a:t>
            </a:r>
            <a:r>
              <a:rPr dirty="0" sz="2850" spc="-240">
                <a:latin typeface="Cambria"/>
                <a:cs typeface="Cambria"/>
              </a:rPr>
              <a:t>?</a:t>
            </a:r>
            <a:r>
              <a:rPr dirty="0" sz="2850" spc="-25">
                <a:latin typeface="Cambria"/>
                <a:cs typeface="Cambria"/>
              </a:rPr>
              <a:t> </a:t>
            </a:r>
            <a:r>
              <a:rPr dirty="0" sz="2850" spc="-125">
                <a:latin typeface="Cambria"/>
                <a:cs typeface="Cambria"/>
              </a:rPr>
              <a:t>Qu'est-</a:t>
            </a:r>
            <a:r>
              <a:rPr dirty="0" sz="2850" spc="-25">
                <a:latin typeface="Cambria"/>
                <a:cs typeface="Cambria"/>
              </a:rPr>
              <a:t>ce </a:t>
            </a:r>
            <a:r>
              <a:rPr dirty="0" sz="2850" spc="-55">
                <a:latin typeface="Cambria"/>
                <a:cs typeface="Cambria"/>
              </a:rPr>
              <a:t>qui</a:t>
            </a:r>
            <a:r>
              <a:rPr dirty="0" sz="2850" spc="-114">
                <a:latin typeface="Cambria"/>
                <a:cs typeface="Cambria"/>
              </a:rPr>
              <a:t> </a:t>
            </a:r>
            <a:r>
              <a:rPr dirty="0" sz="2850" spc="-80">
                <a:latin typeface="Cambria"/>
                <a:cs typeface="Cambria"/>
              </a:rPr>
              <a:t>ralentit</a:t>
            </a:r>
            <a:r>
              <a:rPr dirty="0" sz="2850" spc="-30">
                <a:latin typeface="Cambria"/>
                <a:cs typeface="Cambria"/>
              </a:rPr>
              <a:t> </a:t>
            </a:r>
            <a:r>
              <a:rPr dirty="0" sz="2850" spc="-60">
                <a:latin typeface="Cambria"/>
                <a:cs typeface="Cambria"/>
              </a:rPr>
              <a:t>les</a:t>
            </a:r>
            <a:r>
              <a:rPr dirty="0" sz="2850" spc="-140">
                <a:latin typeface="Cambria"/>
                <a:cs typeface="Cambria"/>
              </a:rPr>
              <a:t> </a:t>
            </a:r>
            <a:r>
              <a:rPr dirty="0" sz="2850" spc="-85">
                <a:latin typeface="Cambria"/>
                <a:cs typeface="Cambria"/>
              </a:rPr>
              <a:t>équipes</a:t>
            </a:r>
            <a:r>
              <a:rPr dirty="0" sz="2850" spc="-20">
                <a:latin typeface="Cambria"/>
                <a:cs typeface="Cambria"/>
              </a:rPr>
              <a:t> </a:t>
            </a:r>
            <a:r>
              <a:rPr dirty="0" sz="2850" spc="-50">
                <a:latin typeface="Cambria"/>
                <a:cs typeface="Cambria"/>
              </a:rPr>
              <a:t>?</a:t>
            </a:r>
            <a:endParaRPr sz="2850">
              <a:latin typeface="Cambria"/>
              <a:cs typeface="Cambria"/>
            </a:endParaRPr>
          </a:p>
          <a:p>
            <a:pPr marL="796925" marR="1834514" indent="-3175">
              <a:lnSpc>
                <a:spcPts val="3100"/>
              </a:lnSpc>
              <a:spcBef>
                <a:spcPts val="1900"/>
              </a:spcBef>
            </a:pPr>
            <a:r>
              <a:rPr dirty="0" sz="2850" spc="-35">
                <a:latin typeface="Cambria"/>
                <a:cs typeface="Cambria"/>
              </a:rPr>
              <a:t>Les</a:t>
            </a:r>
            <a:r>
              <a:rPr dirty="0" sz="2850" spc="-125">
                <a:latin typeface="Cambria"/>
                <a:cs typeface="Cambria"/>
              </a:rPr>
              <a:t> </a:t>
            </a:r>
            <a:r>
              <a:rPr dirty="0" sz="2850" spc="-90">
                <a:latin typeface="Cambria"/>
                <a:cs typeface="Cambria"/>
              </a:rPr>
              <a:t>processus</a:t>
            </a:r>
            <a:r>
              <a:rPr dirty="0" sz="2850" spc="-60">
                <a:latin typeface="Cambria"/>
                <a:cs typeface="Cambria"/>
              </a:rPr>
              <a:t> </a:t>
            </a:r>
            <a:r>
              <a:rPr dirty="0" sz="2850" spc="-125">
                <a:latin typeface="Cambria"/>
                <a:cs typeface="Cambria"/>
              </a:rPr>
              <a:t>sont-</a:t>
            </a:r>
            <a:r>
              <a:rPr dirty="0" sz="2850" spc="-20">
                <a:latin typeface="Cambria"/>
                <a:cs typeface="Cambria"/>
              </a:rPr>
              <a:t>ils</a:t>
            </a:r>
            <a:r>
              <a:rPr dirty="0" sz="2850" spc="-45">
                <a:latin typeface="Cambria"/>
                <a:cs typeface="Cambria"/>
              </a:rPr>
              <a:t> </a:t>
            </a:r>
            <a:r>
              <a:rPr dirty="0" sz="2850" spc="-60">
                <a:latin typeface="Cambria"/>
                <a:cs typeface="Cambria"/>
              </a:rPr>
              <a:t>clairs</a:t>
            </a:r>
            <a:r>
              <a:rPr dirty="0" sz="2850" spc="-75">
                <a:latin typeface="Cambria"/>
                <a:cs typeface="Cambria"/>
              </a:rPr>
              <a:t> </a:t>
            </a:r>
            <a:r>
              <a:rPr dirty="0" sz="2850" spc="-240">
                <a:latin typeface="Cambria"/>
                <a:cs typeface="Cambria"/>
              </a:rPr>
              <a:t>?</a:t>
            </a:r>
            <a:r>
              <a:rPr dirty="0" sz="2850" spc="-30">
                <a:latin typeface="Cambria"/>
                <a:cs typeface="Cambria"/>
              </a:rPr>
              <a:t> </a:t>
            </a:r>
            <a:r>
              <a:rPr dirty="0" sz="2850" spc="-25">
                <a:latin typeface="Cambria"/>
                <a:cs typeface="Cambria"/>
              </a:rPr>
              <a:t>La </a:t>
            </a:r>
            <a:r>
              <a:rPr dirty="0" sz="2850" spc="-90">
                <a:latin typeface="Cambria"/>
                <a:cs typeface="Cambria"/>
              </a:rPr>
              <a:t>communication</a:t>
            </a:r>
            <a:r>
              <a:rPr dirty="0" sz="2850" spc="120">
                <a:latin typeface="Cambria"/>
                <a:cs typeface="Cambria"/>
              </a:rPr>
              <a:t> </a:t>
            </a:r>
            <a:r>
              <a:rPr dirty="0" sz="2850" spc="-114">
                <a:latin typeface="Cambria"/>
                <a:cs typeface="Cambria"/>
              </a:rPr>
              <a:t>est-</a:t>
            </a:r>
            <a:r>
              <a:rPr dirty="0" sz="2850" spc="-60">
                <a:latin typeface="Cambria"/>
                <a:cs typeface="Cambria"/>
              </a:rPr>
              <a:t>elle</a:t>
            </a:r>
            <a:r>
              <a:rPr dirty="0" sz="2850" spc="-85">
                <a:latin typeface="Cambria"/>
                <a:cs typeface="Cambria"/>
              </a:rPr>
              <a:t> </a:t>
            </a:r>
            <a:r>
              <a:rPr dirty="0" sz="2850" spc="-25">
                <a:latin typeface="Cambria"/>
                <a:cs typeface="Cambria"/>
              </a:rPr>
              <a:t>fluide</a:t>
            </a:r>
            <a:r>
              <a:rPr dirty="0" sz="2850" spc="-35">
                <a:latin typeface="Cambria"/>
                <a:cs typeface="Cambria"/>
              </a:rPr>
              <a:t> </a:t>
            </a:r>
            <a:r>
              <a:rPr dirty="0" sz="2850" spc="-50">
                <a:latin typeface="Cambria"/>
                <a:cs typeface="Cambria"/>
              </a:rPr>
              <a:t>?</a:t>
            </a:r>
            <a:endParaRPr sz="2850">
              <a:latin typeface="Cambria"/>
              <a:cs typeface="Cambria"/>
            </a:endParaRPr>
          </a:p>
          <a:p>
            <a:pPr marL="790575" marR="1016635" indent="3810">
              <a:lnSpc>
                <a:spcPts val="3050"/>
              </a:lnSpc>
              <a:spcBef>
                <a:spcPts val="1889"/>
              </a:spcBef>
            </a:pPr>
            <a:r>
              <a:rPr dirty="0" sz="2750" spc="50">
                <a:latin typeface="Cambria"/>
                <a:cs typeface="Cambria"/>
              </a:rPr>
              <a:t>Le</a:t>
            </a:r>
            <a:r>
              <a:rPr dirty="0" sz="2750" spc="-160">
                <a:latin typeface="Cambria"/>
                <a:cs typeface="Cambria"/>
              </a:rPr>
              <a:t> </a:t>
            </a:r>
            <a:r>
              <a:rPr dirty="0" sz="2750">
                <a:latin typeface="Cambria"/>
                <a:cs typeface="Cambria"/>
              </a:rPr>
              <a:t>marché</a:t>
            </a:r>
            <a:r>
              <a:rPr dirty="0" sz="2750" spc="-75">
                <a:latin typeface="Cambria"/>
                <a:cs typeface="Cambria"/>
              </a:rPr>
              <a:t> </a:t>
            </a:r>
            <a:r>
              <a:rPr dirty="0" sz="2750" spc="-80">
                <a:latin typeface="Cambria"/>
                <a:cs typeface="Cambria"/>
              </a:rPr>
              <a:t>a-</a:t>
            </a:r>
            <a:r>
              <a:rPr dirty="0" sz="2750" spc="-70">
                <a:latin typeface="Cambria"/>
                <a:cs typeface="Cambria"/>
              </a:rPr>
              <a:t>t-</a:t>
            </a:r>
            <a:r>
              <a:rPr dirty="0" sz="2750">
                <a:latin typeface="Cambria"/>
                <a:cs typeface="Cambria"/>
              </a:rPr>
              <a:t>il</a:t>
            </a:r>
            <a:r>
              <a:rPr dirty="0" sz="2750" spc="-140">
                <a:latin typeface="Cambria"/>
                <a:cs typeface="Cambria"/>
              </a:rPr>
              <a:t> </a:t>
            </a:r>
            <a:r>
              <a:rPr dirty="0" sz="2750">
                <a:latin typeface="Cambria"/>
                <a:cs typeface="Cambria"/>
              </a:rPr>
              <a:t>évolué,</a:t>
            </a:r>
            <a:r>
              <a:rPr dirty="0" sz="2750" spc="40">
                <a:latin typeface="Cambria"/>
                <a:cs typeface="Cambria"/>
              </a:rPr>
              <a:t> </a:t>
            </a:r>
            <a:r>
              <a:rPr dirty="0" sz="2750" spc="-35">
                <a:latin typeface="Cambria"/>
                <a:cs typeface="Cambria"/>
              </a:rPr>
              <a:t>rendant</a:t>
            </a:r>
            <a:r>
              <a:rPr dirty="0" sz="2750" spc="40">
                <a:latin typeface="Cambria"/>
                <a:cs typeface="Cambria"/>
              </a:rPr>
              <a:t> </a:t>
            </a:r>
            <a:r>
              <a:rPr dirty="0" sz="2750" spc="-45">
                <a:latin typeface="Cambria"/>
                <a:cs typeface="Cambria"/>
              </a:rPr>
              <a:t>notre </a:t>
            </a:r>
            <a:r>
              <a:rPr dirty="0" sz="2750" spc="-50">
                <a:latin typeface="Cambria"/>
                <a:cs typeface="Cambria"/>
              </a:rPr>
              <a:t>"maison"</a:t>
            </a:r>
            <a:r>
              <a:rPr dirty="0" sz="2750" spc="-100">
                <a:latin typeface="Cambria"/>
                <a:cs typeface="Cambria"/>
              </a:rPr>
              <a:t> </a:t>
            </a:r>
            <a:r>
              <a:rPr dirty="0" sz="2750">
                <a:latin typeface="Cambria"/>
                <a:cs typeface="Cambria"/>
              </a:rPr>
              <a:t>moins</a:t>
            </a:r>
            <a:r>
              <a:rPr dirty="0" sz="2750" spc="-120">
                <a:latin typeface="Cambria"/>
                <a:cs typeface="Cambria"/>
              </a:rPr>
              <a:t> </a:t>
            </a:r>
            <a:r>
              <a:rPr dirty="0" sz="2750" spc="-30">
                <a:latin typeface="Cambria"/>
                <a:cs typeface="Cambria"/>
              </a:rPr>
              <a:t>adaptée</a:t>
            </a:r>
            <a:r>
              <a:rPr dirty="0" sz="2750" spc="-65">
                <a:latin typeface="Cambria"/>
                <a:cs typeface="Cambria"/>
              </a:rPr>
              <a:t> </a:t>
            </a:r>
            <a:r>
              <a:rPr dirty="0" sz="2750" spc="-50">
                <a:latin typeface="Cambria"/>
                <a:cs typeface="Cambria"/>
              </a:rPr>
              <a:t>?</a:t>
            </a:r>
            <a:endParaRPr sz="2750">
              <a:latin typeface="Cambria"/>
              <a:cs typeface="Cambri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6116300" y="9439980"/>
            <a:ext cx="1228725" cy="2266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-165">
                <a:latin typeface="Cambria"/>
                <a:cs typeface="Cambria"/>
              </a:rPr>
              <a:t>Æ\</a:t>
            </a:r>
            <a:r>
              <a:rPr dirty="0" sz="1300" spc="90">
                <a:latin typeface="Cambria"/>
                <a:cs typeface="Cambria"/>
              </a:rPr>
              <a:t> </a:t>
            </a:r>
            <a:r>
              <a:rPr dirty="0" sz="1300" spc="-10">
                <a:latin typeface="Cambria"/>
                <a:cs typeface="Cambria"/>
              </a:rPr>
              <a:t>NotebookLM</a:t>
            </a:r>
            <a:endParaRPr sz="13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07300" y="8712200"/>
            <a:ext cx="2463800" cy="5588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576300" y="8343900"/>
            <a:ext cx="406400" cy="1016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46200" y="850900"/>
            <a:ext cx="139700" cy="114300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1145116" y="5795433"/>
            <a:ext cx="0" cy="2921000"/>
          </a:xfrm>
          <a:custGeom>
            <a:avLst/>
            <a:gdLst/>
            <a:ahLst/>
            <a:cxnLst/>
            <a:rect l="l" t="t" r="r" b="b"/>
            <a:pathLst>
              <a:path w="0" h="2921000">
                <a:moveTo>
                  <a:pt x="0" y="2921000"/>
                </a:moveTo>
                <a:lnTo>
                  <a:pt x="0" y="0"/>
                </a:lnTo>
              </a:path>
            </a:pathLst>
          </a:custGeom>
          <a:ln w="12700">
            <a:solidFill>
              <a:srgbClr val="676B6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" name="object 6" descr=""/>
          <p:cNvGrpSpPr/>
          <p:nvPr/>
        </p:nvGrpSpPr>
        <p:grpSpPr>
          <a:xfrm>
            <a:off x="1138766" y="5795433"/>
            <a:ext cx="15138400" cy="2921000"/>
            <a:chOff x="1138766" y="5795433"/>
            <a:chExt cx="15138400" cy="2921000"/>
          </a:xfrm>
        </p:grpSpPr>
        <p:sp>
          <p:nvSpPr>
            <p:cNvPr id="7" name="object 7" descr=""/>
            <p:cNvSpPr/>
            <p:nvPr/>
          </p:nvSpPr>
          <p:spPr>
            <a:xfrm>
              <a:off x="16270821" y="5795433"/>
              <a:ext cx="0" cy="2921000"/>
            </a:xfrm>
            <a:custGeom>
              <a:avLst/>
              <a:gdLst/>
              <a:ahLst/>
              <a:cxnLst/>
              <a:rect l="l" t="t" r="r" b="b"/>
              <a:pathLst>
                <a:path w="0" h="2921000">
                  <a:moveTo>
                    <a:pt x="0" y="29210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676B6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138766" y="5801783"/>
              <a:ext cx="15138400" cy="0"/>
            </a:xfrm>
            <a:custGeom>
              <a:avLst/>
              <a:gdLst/>
              <a:ahLst/>
              <a:cxnLst/>
              <a:rect l="l" t="t" r="r" b="b"/>
              <a:pathLst>
                <a:path w="15138400" h="0">
                  <a:moveTo>
                    <a:pt x="0" y="0"/>
                  </a:moveTo>
                  <a:lnTo>
                    <a:pt x="15138400" y="0"/>
                  </a:lnTo>
                </a:path>
              </a:pathLst>
            </a:custGeom>
            <a:ln w="12700">
              <a:solidFill>
                <a:srgbClr val="676B6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138766" y="8710083"/>
              <a:ext cx="15138400" cy="0"/>
            </a:xfrm>
            <a:custGeom>
              <a:avLst/>
              <a:gdLst/>
              <a:ahLst/>
              <a:cxnLst/>
              <a:rect l="l" t="t" r="r" b="b"/>
              <a:pathLst>
                <a:path w="15138400" h="0">
                  <a:moveTo>
                    <a:pt x="0" y="0"/>
                  </a:moveTo>
                  <a:lnTo>
                    <a:pt x="15138400" y="0"/>
                  </a:lnTo>
                </a:path>
              </a:pathLst>
            </a:custGeom>
            <a:ln w="12700">
              <a:solidFill>
                <a:srgbClr val="676B6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161616" y="5795433"/>
              <a:ext cx="0" cy="2921000"/>
            </a:xfrm>
            <a:custGeom>
              <a:avLst/>
              <a:gdLst/>
              <a:ahLst/>
              <a:cxnLst/>
              <a:rect l="l" t="t" r="r" b="b"/>
              <a:pathLst>
                <a:path w="0" h="2921000">
                  <a:moveTo>
                    <a:pt x="0" y="29210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676B6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1203517" y="5795433"/>
              <a:ext cx="0" cy="2921000"/>
            </a:xfrm>
            <a:custGeom>
              <a:avLst/>
              <a:gdLst/>
              <a:ahLst/>
              <a:cxnLst/>
              <a:rect l="l" t="t" r="r" b="b"/>
              <a:pathLst>
                <a:path w="0" h="2921000">
                  <a:moveTo>
                    <a:pt x="0" y="29210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676B6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138766" y="8134350"/>
              <a:ext cx="15138400" cy="0"/>
            </a:xfrm>
            <a:custGeom>
              <a:avLst/>
              <a:gdLst/>
              <a:ahLst/>
              <a:cxnLst/>
              <a:rect l="l" t="t" r="r" b="b"/>
              <a:pathLst>
                <a:path w="15138400" h="0">
                  <a:moveTo>
                    <a:pt x="0" y="0"/>
                  </a:moveTo>
                  <a:lnTo>
                    <a:pt x="15138400" y="0"/>
                  </a:lnTo>
                </a:path>
              </a:pathLst>
            </a:custGeom>
            <a:ln w="12700">
              <a:solidFill>
                <a:srgbClr val="676B6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138766" y="7541683"/>
              <a:ext cx="15138400" cy="0"/>
            </a:xfrm>
            <a:custGeom>
              <a:avLst/>
              <a:gdLst/>
              <a:ahLst/>
              <a:cxnLst/>
              <a:rect l="l" t="t" r="r" b="b"/>
              <a:pathLst>
                <a:path w="15138400" h="0">
                  <a:moveTo>
                    <a:pt x="0" y="0"/>
                  </a:moveTo>
                  <a:lnTo>
                    <a:pt x="15138400" y="0"/>
                  </a:lnTo>
                </a:path>
              </a:pathLst>
            </a:custGeom>
            <a:ln w="12700">
              <a:solidFill>
                <a:srgbClr val="676B6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138766" y="6995583"/>
              <a:ext cx="15138400" cy="0"/>
            </a:xfrm>
            <a:custGeom>
              <a:avLst/>
              <a:gdLst/>
              <a:ahLst/>
              <a:cxnLst/>
              <a:rect l="l" t="t" r="r" b="b"/>
              <a:pathLst>
                <a:path w="15138400" h="0">
                  <a:moveTo>
                    <a:pt x="0" y="0"/>
                  </a:moveTo>
                  <a:lnTo>
                    <a:pt x="15138400" y="0"/>
                  </a:lnTo>
                </a:path>
              </a:pathLst>
            </a:custGeom>
            <a:ln w="12700">
              <a:solidFill>
                <a:srgbClr val="676B6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138766" y="6394450"/>
              <a:ext cx="15138400" cy="0"/>
            </a:xfrm>
            <a:custGeom>
              <a:avLst/>
              <a:gdLst/>
              <a:ahLst/>
              <a:cxnLst/>
              <a:rect l="l" t="t" r="r" b="b"/>
              <a:pathLst>
                <a:path w="15138400" h="0">
                  <a:moveTo>
                    <a:pt x="0" y="0"/>
                  </a:moveTo>
                  <a:lnTo>
                    <a:pt x="15138400" y="0"/>
                  </a:lnTo>
                </a:path>
              </a:pathLst>
            </a:custGeom>
            <a:ln w="12700">
              <a:solidFill>
                <a:srgbClr val="676B6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8547099" y="7262283"/>
              <a:ext cx="398145" cy="0"/>
            </a:xfrm>
            <a:custGeom>
              <a:avLst/>
              <a:gdLst/>
              <a:ahLst/>
              <a:cxnLst/>
              <a:rect l="l" t="t" r="r" b="b"/>
              <a:pathLst>
                <a:path w="398145" h="0">
                  <a:moveTo>
                    <a:pt x="0" y="0"/>
                  </a:moveTo>
                  <a:lnTo>
                    <a:pt x="397933" y="0"/>
                  </a:lnTo>
                </a:path>
              </a:pathLst>
            </a:custGeom>
            <a:ln w="29633">
              <a:solidFill>
                <a:srgbClr val="807C6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56400" y="6438900"/>
              <a:ext cx="863600" cy="317500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99200" y="6832600"/>
              <a:ext cx="1244600" cy="622300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632700" y="6438900"/>
              <a:ext cx="6286500" cy="469900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569200" y="7023100"/>
              <a:ext cx="6350000" cy="431800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99200" y="7607300"/>
              <a:ext cx="7620000" cy="431800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299200" y="8178800"/>
              <a:ext cx="4876800" cy="431800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299200" y="6438900"/>
              <a:ext cx="228600" cy="393700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264400" y="6769100"/>
              <a:ext cx="76200" cy="88900"/>
            </a:xfrm>
            <a:prstGeom prst="rect">
              <a:avLst/>
            </a:prstGeom>
          </p:spPr>
        </p:pic>
      </p:grp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1162907" y="758472"/>
            <a:ext cx="14971394" cy="139065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ts val="5300"/>
              </a:lnSpc>
              <a:spcBef>
                <a:spcPts val="125"/>
              </a:spcBef>
            </a:pPr>
            <a:r>
              <a:rPr dirty="0" sz="5250" spc="300">
                <a:solidFill>
                  <a:srgbClr val="000000"/>
                </a:solidFill>
                <a:latin typeface="Calibri"/>
                <a:cs typeface="Calibri"/>
              </a:rPr>
              <a:t>Etapes</a:t>
            </a:r>
            <a:r>
              <a:rPr dirty="0" sz="5250" spc="-235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5250" spc="345">
                <a:solidFill>
                  <a:srgbClr val="000000"/>
                </a:solidFill>
                <a:latin typeface="Calibri"/>
                <a:cs typeface="Calibri"/>
              </a:rPr>
              <a:t>2</a:t>
            </a:r>
            <a:r>
              <a:rPr dirty="0" sz="5250" spc="-195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5250" spc="-80">
                <a:solidFill>
                  <a:srgbClr val="000000"/>
                </a:solidFill>
                <a:latin typeface="Calibri"/>
                <a:cs typeface="Calibri"/>
              </a:rPr>
              <a:t>&amp;</a:t>
            </a:r>
            <a:r>
              <a:rPr dirty="0" sz="5250" spc="-405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5250">
                <a:solidFill>
                  <a:srgbClr val="000000"/>
                </a:solidFill>
                <a:latin typeface="Calibri"/>
                <a:cs typeface="Calibri"/>
              </a:rPr>
              <a:t>3</a:t>
            </a:r>
            <a:r>
              <a:rPr dirty="0" sz="5250" spc="175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5250">
                <a:solidFill>
                  <a:srgbClr val="000000"/>
                </a:solidFill>
                <a:latin typeface="Calibri"/>
                <a:cs typeface="Calibri"/>
              </a:rPr>
              <a:t>:</a:t>
            </a:r>
            <a:r>
              <a:rPr dirty="0" sz="5250" spc="55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5250" spc="210">
                <a:solidFill>
                  <a:srgbClr val="000000"/>
                </a:solidFill>
                <a:latin typeface="Calibri"/>
                <a:cs typeface="Calibri"/>
              </a:rPr>
              <a:t>Options</a:t>
            </a:r>
            <a:r>
              <a:rPr dirty="0" sz="5250" spc="-55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5250" spc="170">
                <a:solidFill>
                  <a:srgbClr val="000000"/>
                </a:solidFill>
                <a:latin typeface="Calibri"/>
                <a:cs typeface="Calibri"/>
              </a:rPr>
              <a:t>et</a:t>
            </a:r>
            <a:r>
              <a:rPr dirty="0" sz="5250" spc="-24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5250" spc="325">
                <a:solidFill>
                  <a:srgbClr val="000000"/>
                </a:solidFill>
                <a:latin typeface="Calibri"/>
                <a:cs typeface="Calibri"/>
              </a:rPr>
              <a:t>Choix</a:t>
            </a:r>
            <a:r>
              <a:rPr dirty="0" sz="5250" spc="55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5250" spc="225">
                <a:solidFill>
                  <a:srgbClr val="000000"/>
                </a:solidFill>
                <a:latin typeface="Calibri"/>
                <a:cs typeface="Calibri"/>
              </a:rPr>
              <a:t>-</a:t>
            </a:r>
            <a:r>
              <a:rPr dirty="0" sz="5250" spc="-195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5250" spc="290">
                <a:solidFill>
                  <a:srgbClr val="000000"/>
                </a:solidFill>
                <a:latin typeface="Calibri"/>
                <a:cs typeface="Calibri"/>
              </a:rPr>
              <a:t>Dessiner</a:t>
            </a:r>
            <a:r>
              <a:rPr dirty="0" sz="5250" spc="-6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5250" spc="250">
                <a:solidFill>
                  <a:srgbClr val="000000"/>
                </a:solidFill>
                <a:latin typeface="Calibri"/>
                <a:cs typeface="Calibri"/>
              </a:rPr>
              <a:t>les</a:t>
            </a:r>
            <a:r>
              <a:rPr dirty="0" sz="5250" spc="45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5250" spc="300">
                <a:solidFill>
                  <a:srgbClr val="000000"/>
                </a:solidFill>
                <a:latin typeface="Calibri"/>
                <a:cs typeface="Calibri"/>
              </a:rPr>
              <a:t>plans</a:t>
            </a:r>
            <a:endParaRPr sz="5250">
              <a:latin typeface="Calibri"/>
              <a:cs typeface="Calibri"/>
            </a:endParaRPr>
          </a:p>
          <a:p>
            <a:pPr marL="25400">
              <a:lnSpc>
                <a:spcPts val="5420"/>
              </a:lnSpc>
            </a:pPr>
            <a:r>
              <a:rPr dirty="0" sz="5350" spc="195">
                <a:solidFill>
                  <a:srgbClr val="000000"/>
                </a:solidFill>
                <a:latin typeface="Calibri"/>
                <a:cs typeface="Calibri"/>
              </a:rPr>
              <a:t>et</a:t>
            </a:r>
            <a:r>
              <a:rPr dirty="0" sz="5350" spc="-345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5350" spc="120">
                <a:solidFill>
                  <a:srgbClr val="000000"/>
                </a:solidFill>
                <a:latin typeface="Calibri"/>
                <a:cs typeface="Calibri"/>
              </a:rPr>
              <a:t>argumenter</a:t>
            </a:r>
            <a:r>
              <a:rPr dirty="0" sz="5350" spc="11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5350" spc="135">
                <a:solidFill>
                  <a:srgbClr val="000000"/>
                </a:solidFill>
                <a:latin typeface="Calibri"/>
                <a:cs typeface="Calibri"/>
              </a:rPr>
              <a:t>sa</a:t>
            </a:r>
            <a:r>
              <a:rPr dirty="0" sz="5350" spc="295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5350" spc="140">
                <a:solidFill>
                  <a:srgbClr val="000000"/>
                </a:solidFill>
                <a:latin typeface="Calibri"/>
                <a:cs typeface="Calibri"/>
              </a:rPr>
              <a:t>recommandation.</a:t>
            </a:r>
            <a:endParaRPr sz="5350">
              <a:latin typeface="Calibri"/>
              <a:cs typeface="Calibri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1177131" y="2294113"/>
            <a:ext cx="15053310" cy="2901315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marL="17145" marR="285115" indent="-5080">
              <a:lnSpc>
                <a:spcPts val="2900"/>
              </a:lnSpc>
              <a:spcBef>
                <a:spcPts val="765"/>
              </a:spcBef>
            </a:pPr>
            <a:r>
              <a:rPr dirty="0" sz="2950" spc="-160">
                <a:latin typeface="Cambria"/>
                <a:cs typeface="Cambria"/>
              </a:rPr>
              <a:t>Une</a:t>
            </a:r>
            <a:r>
              <a:rPr dirty="0" sz="2950" spc="-70">
                <a:latin typeface="Cambria"/>
                <a:cs typeface="Cambria"/>
              </a:rPr>
              <a:t> </a:t>
            </a:r>
            <a:r>
              <a:rPr dirty="0" sz="2950" spc="-135">
                <a:latin typeface="Cambria"/>
                <a:cs typeface="Cambria"/>
              </a:rPr>
              <a:t>fois</a:t>
            </a:r>
            <a:r>
              <a:rPr dirty="0" sz="2950" spc="-60">
                <a:latin typeface="Cambria"/>
                <a:cs typeface="Cambria"/>
              </a:rPr>
              <a:t> </a:t>
            </a:r>
            <a:r>
              <a:rPr dirty="0" sz="2950" spc="-100">
                <a:latin typeface="Cambria"/>
                <a:cs typeface="Cambria"/>
              </a:rPr>
              <a:t>le</a:t>
            </a:r>
            <a:r>
              <a:rPr dirty="0" sz="2950" spc="-160">
                <a:latin typeface="Cambria"/>
                <a:cs typeface="Cambria"/>
              </a:rPr>
              <a:t> </a:t>
            </a:r>
            <a:r>
              <a:rPr dirty="0" sz="2950" spc="-180">
                <a:latin typeface="Cambria"/>
                <a:cs typeface="Cambria"/>
              </a:rPr>
              <a:t>diagnostic</a:t>
            </a:r>
            <a:r>
              <a:rPr dirty="0" sz="2950" spc="160">
                <a:latin typeface="Cambria"/>
                <a:cs typeface="Cambria"/>
              </a:rPr>
              <a:t> </a:t>
            </a:r>
            <a:r>
              <a:rPr dirty="0" sz="2950" spc="-155">
                <a:latin typeface="Cambria"/>
                <a:cs typeface="Cambria"/>
              </a:rPr>
              <a:t>posé,</a:t>
            </a:r>
            <a:r>
              <a:rPr dirty="0" sz="2950" spc="-25">
                <a:latin typeface="Cambria"/>
                <a:cs typeface="Cambria"/>
              </a:rPr>
              <a:t> </a:t>
            </a:r>
            <a:r>
              <a:rPr dirty="0" sz="2950" spc="-155">
                <a:latin typeface="Cambria"/>
                <a:cs typeface="Cambria"/>
              </a:rPr>
              <a:t>l'architecte</a:t>
            </a:r>
            <a:r>
              <a:rPr dirty="0" sz="2950" spc="100">
                <a:latin typeface="Cambria"/>
                <a:cs typeface="Cambria"/>
              </a:rPr>
              <a:t> </a:t>
            </a:r>
            <a:r>
              <a:rPr dirty="0" sz="2950" spc="-180">
                <a:latin typeface="Cambria"/>
                <a:cs typeface="Cambria"/>
              </a:rPr>
              <a:t>ne</a:t>
            </a:r>
            <a:r>
              <a:rPr dirty="0" sz="2950" spc="-70">
                <a:latin typeface="Cambria"/>
                <a:cs typeface="Cambria"/>
              </a:rPr>
              <a:t> </a:t>
            </a:r>
            <a:r>
              <a:rPr dirty="0" sz="2950" spc="-225">
                <a:latin typeface="Cambria"/>
                <a:cs typeface="Cambria"/>
              </a:rPr>
              <a:t>propose</a:t>
            </a:r>
            <a:r>
              <a:rPr dirty="0" sz="2950" spc="90">
                <a:latin typeface="Cambria"/>
                <a:cs typeface="Cambria"/>
              </a:rPr>
              <a:t> </a:t>
            </a:r>
            <a:r>
              <a:rPr dirty="0" sz="2950" spc="-185">
                <a:latin typeface="Cambria"/>
                <a:cs typeface="Cambria"/>
              </a:rPr>
              <a:t>pas</a:t>
            </a:r>
            <a:r>
              <a:rPr dirty="0" sz="2950" spc="-65">
                <a:latin typeface="Cambria"/>
                <a:cs typeface="Cambria"/>
              </a:rPr>
              <a:t> </a:t>
            </a:r>
            <a:r>
              <a:rPr dirty="0" sz="2950" spc="-90">
                <a:latin typeface="Cambria"/>
                <a:cs typeface="Cambria"/>
              </a:rPr>
              <a:t>un,</a:t>
            </a:r>
            <a:r>
              <a:rPr dirty="0" sz="2950" spc="-105">
                <a:latin typeface="Cambria"/>
                <a:cs typeface="Cambria"/>
              </a:rPr>
              <a:t> </a:t>
            </a:r>
            <a:r>
              <a:rPr dirty="0" sz="2950" spc="-175">
                <a:latin typeface="Cambria"/>
                <a:cs typeface="Cambria"/>
              </a:rPr>
              <a:t>mais</a:t>
            </a:r>
            <a:r>
              <a:rPr dirty="0" sz="2950" spc="-45">
                <a:latin typeface="Cambria"/>
                <a:cs typeface="Cambria"/>
              </a:rPr>
              <a:t> </a:t>
            </a:r>
            <a:r>
              <a:rPr dirty="0" sz="2950" spc="-190">
                <a:latin typeface="Cambria"/>
                <a:cs typeface="Cambria"/>
              </a:rPr>
              <a:t>plusieurs</a:t>
            </a:r>
            <a:r>
              <a:rPr dirty="0" sz="2950" spc="75">
                <a:latin typeface="Cambria"/>
                <a:cs typeface="Cambria"/>
              </a:rPr>
              <a:t> </a:t>
            </a:r>
            <a:r>
              <a:rPr dirty="0" sz="2950" spc="-170">
                <a:latin typeface="Cambria"/>
                <a:cs typeface="Cambria"/>
              </a:rPr>
              <a:t>scénarios</a:t>
            </a:r>
            <a:r>
              <a:rPr dirty="0" sz="2950" spc="-35">
                <a:latin typeface="Cambria"/>
                <a:cs typeface="Cambria"/>
              </a:rPr>
              <a:t> </a:t>
            </a:r>
            <a:r>
              <a:rPr dirty="0" sz="2950" spc="-165">
                <a:latin typeface="Cambria"/>
                <a:cs typeface="Cambria"/>
              </a:rPr>
              <a:t>avec</a:t>
            </a:r>
            <a:r>
              <a:rPr dirty="0" sz="2950" spc="-55">
                <a:latin typeface="Cambria"/>
                <a:cs typeface="Cambria"/>
              </a:rPr>
              <a:t> </a:t>
            </a:r>
            <a:r>
              <a:rPr dirty="0" sz="2950" spc="-190">
                <a:latin typeface="Cambria"/>
                <a:cs typeface="Cambria"/>
              </a:rPr>
              <a:t>leurs</a:t>
            </a:r>
            <a:r>
              <a:rPr dirty="0" sz="2950" spc="-25">
                <a:latin typeface="Cambria"/>
                <a:cs typeface="Cambria"/>
              </a:rPr>
              <a:t> </a:t>
            </a:r>
            <a:r>
              <a:rPr dirty="0" sz="2950" spc="-130">
                <a:latin typeface="Cambria"/>
                <a:cs typeface="Cambria"/>
              </a:rPr>
              <a:t>avantages, </a:t>
            </a:r>
            <a:r>
              <a:rPr dirty="0" sz="2950" spc="-165">
                <a:latin typeface="Cambria"/>
                <a:cs typeface="Cambria"/>
              </a:rPr>
              <a:t>leurs</a:t>
            </a:r>
            <a:r>
              <a:rPr dirty="0" sz="2950" spc="-80">
                <a:latin typeface="Cambria"/>
                <a:cs typeface="Cambria"/>
              </a:rPr>
              <a:t> </a:t>
            </a:r>
            <a:r>
              <a:rPr dirty="0" sz="2950" spc="-175">
                <a:latin typeface="Cambria"/>
                <a:cs typeface="Cambria"/>
              </a:rPr>
              <a:t>coûts</a:t>
            </a:r>
            <a:r>
              <a:rPr dirty="0" sz="2950" spc="-70">
                <a:latin typeface="Cambria"/>
                <a:cs typeface="Cambria"/>
              </a:rPr>
              <a:t> </a:t>
            </a:r>
            <a:r>
              <a:rPr dirty="0" sz="2950" spc="-195">
                <a:latin typeface="Cambria"/>
                <a:cs typeface="Cambria"/>
              </a:rPr>
              <a:t>et</a:t>
            </a:r>
            <a:r>
              <a:rPr dirty="0" sz="2950" spc="-40">
                <a:latin typeface="Cambria"/>
                <a:cs typeface="Cambria"/>
              </a:rPr>
              <a:t> </a:t>
            </a:r>
            <a:r>
              <a:rPr dirty="0" sz="2950" spc="-190">
                <a:latin typeface="Cambria"/>
                <a:cs typeface="Cambria"/>
              </a:rPr>
              <a:t>leurs</a:t>
            </a:r>
            <a:r>
              <a:rPr dirty="0" sz="2950" spc="-15">
                <a:latin typeface="Cambria"/>
                <a:cs typeface="Cambria"/>
              </a:rPr>
              <a:t> </a:t>
            </a:r>
            <a:r>
              <a:rPr dirty="0" sz="2950" spc="-140">
                <a:latin typeface="Cambria"/>
                <a:cs typeface="Cambria"/>
              </a:rPr>
              <a:t>inconvénients.</a:t>
            </a:r>
            <a:r>
              <a:rPr dirty="0" sz="2950" spc="-85">
                <a:latin typeface="Cambria"/>
                <a:cs typeface="Cambria"/>
              </a:rPr>
              <a:t> </a:t>
            </a:r>
            <a:r>
              <a:rPr dirty="0" sz="2950" spc="-195">
                <a:latin typeface="Cambria"/>
                <a:cs typeface="Cambria"/>
              </a:rPr>
              <a:t>C'est</a:t>
            </a:r>
            <a:r>
              <a:rPr dirty="0" sz="2950" spc="120">
                <a:latin typeface="Cambria"/>
                <a:cs typeface="Cambria"/>
              </a:rPr>
              <a:t> </a:t>
            </a:r>
            <a:r>
              <a:rPr dirty="0" sz="2950" spc="-130">
                <a:latin typeface="Cambria"/>
                <a:cs typeface="Cambria"/>
              </a:rPr>
              <a:t>ce</a:t>
            </a:r>
            <a:r>
              <a:rPr dirty="0" sz="2950" spc="-20">
                <a:latin typeface="Cambria"/>
                <a:cs typeface="Cambria"/>
              </a:rPr>
              <a:t> </a:t>
            </a:r>
            <a:r>
              <a:rPr dirty="0" sz="2950" spc="-225">
                <a:latin typeface="Cambria"/>
                <a:cs typeface="Cambria"/>
              </a:rPr>
              <a:t>qu'on</a:t>
            </a:r>
            <a:r>
              <a:rPr dirty="0" sz="2950" spc="35">
                <a:latin typeface="Cambria"/>
                <a:cs typeface="Cambria"/>
              </a:rPr>
              <a:t> </a:t>
            </a:r>
            <a:r>
              <a:rPr dirty="0" sz="2950" spc="-215">
                <a:latin typeface="Cambria"/>
                <a:cs typeface="Cambria"/>
              </a:rPr>
              <a:t>attend</a:t>
            </a:r>
            <a:r>
              <a:rPr dirty="0" sz="2950" spc="30">
                <a:latin typeface="Cambria"/>
                <a:cs typeface="Cambria"/>
              </a:rPr>
              <a:t> </a:t>
            </a:r>
            <a:r>
              <a:rPr dirty="0" sz="2950" spc="-210">
                <a:latin typeface="Cambria"/>
                <a:cs typeface="Cambria"/>
              </a:rPr>
              <a:t>de</a:t>
            </a:r>
            <a:r>
              <a:rPr dirty="0" sz="2950" spc="-75">
                <a:latin typeface="Cambria"/>
                <a:cs typeface="Cambria"/>
              </a:rPr>
              <a:t> </a:t>
            </a:r>
            <a:r>
              <a:rPr dirty="0" sz="2950" spc="-10">
                <a:latin typeface="Cambria"/>
                <a:cs typeface="Cambria"/>
              </a:rPr>
              <a:t>vous.</a:t>
            </a:r>
            <a:endParaRPr sz="2950">
              <a:latin typeface="Cambria"/>
              <a:cs typeface="Cambria"/>
            </a:endParaRPr>
          </a:p>
          <a:p>
            <a:pPr marL="527050" marR="710565" indent="-271780">
              <a:lnSpc>
                <a:spcPts val="2950"/>
              </a:lnSpc>
              <a:spcBef>
                <a:spcPts val="1010"/>
              </a:spcBef>
              <a:buClr>
                <a:srgbClr val="000000"/>
              </a:buClr>
              <a:buChar char="•"/>
              <a:tabLst>
                <a:tab pos="530225" algn="l"/>
              </a:tabLst>
            </a:pPr>
            <a:r>
              <a:rPr dirty="0" sz="2950" spc="-165">
                <a:solidFill>
                  <a:srgbClr val="36566E"/>
                </a:solidFill>
                <a:latin typeface="Cambria"/>
                <a:cs typeface="Cambria"/>
              </a:rPr>
              <a:t>Proposez</a:t>
            </a:r>
            <a:r>
              <a:rPr dirty="0" sz="2950" spc="15">
                <a:solidFill>
                  <a:srgbClr val="36566E"/>
                </a:solidFill>
                <a:latin typeface="Cambria"/>
                <a:cs typeface="Cambria"/>
              </a:rPr>
              <a:t> </a:t>
            </a:r>
            <a:r>
              <a:rPr dirty="0" sz="2950" spc="-125">
                <a:solidFill>
                  <a:srgbClr val="3A5770"/>
                </a:solidFill>
                <a:latin typeface="Cambria"/>
                <a:cs typeface="Cambria"/>
              </a:rPr>
              <a:t>des</a:t>
            </a:r>
            <a:r>
              <a:rPr dirty="0" sz="2950" spc="-254">
                <a:solidFill>
                  <a:srgbClr val="3A5770"/>
                </a:solidFill>
                <a:latin typeface="Cambria"/>
                <a:cs typeface="Cambria"/>
              </a:rPr>
              <a:t> </a:t>
            </a:r>
            <a:r>
              <a:rPr dirty="0" sz="2950" spc="-140">
                <a:solidFill>
                  <a:srgbClr val="3A546B"/>
                </a:solidFill>
                <a:latin typeface="Cambria"/>
                <a:cs typeface="Cambria"/>
              </a:rPr>
              <a:t>options</a:t>
            </a:r>
            <a:r>
              <a:rPr dirty="0" sz="2950" spc="-5">
                <a:solidFill>
                  <a:srgbClr val="3A546B"/>
                </a:solidFill>
                <a:latin typeface="Cambria"/>
                <a:cs typeface="Cambria"/>
              </a:rPr>
              <a:t> </a:t>
            </a:r>
            <a:r>
              <a:rPr dirty="0" sz="2950" spc="-85">
                <a:solidFill>
                  <a:srgbClr val="3F5B72"/>
                </a:solidFill>
                <a:latin typeface="Cambria"/>
                <a:cs typeface="Cambria"/>
              </a:rPr>
              <a:t>claires</a:t>
            </a:r>
            <a:r>
              <a:rPr dirty="0" sz="2950" spc="-85">
                <a:latin typeface="Cambria"/>
                <a:cs typeface="Cambria"/>
              </a:rPr>
              <a:t>:"Nouspourrions</a:t>
            </a:r>
            <a:r>
              <a:rPr dirty="0" sz="2950" spc="35">
                <a:latin typeface="Cambria"/>
                <a:cs typeface="Cambria"/>
              </a:rPr>
              <a:t> </a:t>
            </a:r>
            <a:r>
              <a:rPr dirty="0" sz="2950" spc="-220">
                <a:latin typeface="Cambria"/>
                <a:cs typeface="Cambria"/>
              </a:rPr>
              <a:t>passer</a:t>
            </a:r>
            <a:r>
              <a:rPr dirty="0" sz="2950" spc="10">
                <a:latin typeface="Cambria"/>
                <a:cs typeface="Cambria"/>
              </a:rPr>
              <a:t> </a:t>
            </a:r>
            <a:r>
              <a:rPr dirty="0" sz="2950" spc="-95">
                <a:latin typeface="Cambria"/>
                <a:cs typeface="Cambria"/>
              </a:rPr>
              <a:t>à</a:t>
            </a:r>
            <a:r>
              <a:rPr dirty="0" sz="2950" spc="-200">
                <a:latin typeface="Cambria"/>
                <a:cs typeface="Cambria"/>
              </a:rPr>
              <a:t> </a:t>
            </a:r>
            <a:r>
              <a:rPr dirty="0" sz="2950" spc="-185">
                <a:latin typeface="Cambria"/>
                <a:cs typeface="Cambria"/>
              </a:rPr>
              <a:t>une</a:t>
            </a:r>
            <a:r>
              <a:rPr dirty="0" sz="2950" spc="-80">
                <a:latin typeface="Cambria"/>
                <a:cs typeface="Cambria"/>
              </a:rPr>
              <a:t> </a:t>
            </a:r>
            <a:r>
              <a:rPr dirty="0" sz="2950" spc="-204">
                <a:latin typeface="Cambria"/>
                <a:cs typeface="Cambria"/>
              </a:rPr>
              <a:t>structure</a:t>
            </a:r>
            <a:r>
              <a:rPr dirty="0" sz="2950" spc="30">
                <a:latin typeface="Cambria"/>
                <a:cs typeface="Cambria"/>
              </a:rPr>
              <a:t> </a:t>
            </a:r>
            <a:r>
              <a:rPr dirty="0" sz="2950" spc="-145">
                <a:latin typeface="Cambria"/>
                <a:cs typeface="Cambria"/>
              </a:rPr>
              <a:t>matricielle</a:t>
            </a:r>
            <a:r>
              <a:rPr dirty="0" sz="2950" spc="200">
                <a:latin typeface="Cambria"/>
                <a:cs typeface="Cambria"/>
              </a:rPr>
              <a:t> </a:t>
            </a:r>
            <a:r>
              <a:rPr dirty="0" sz="2950" spc="-254">
                <a:latin typeface="Cambria"/>
                <a:cs typeface="Cambria"/>
              </a:rPr>
              <a:t>pour</a:t>
            </a:r>
            <a:r>
              <a:rPr dirty="0" sz="2950" spc="55">
                <a:latin typeface="Cambria"/>
                <a:cs typeface="Cambria"/>
              </a:rPr>
              <a:t> </a:t>
            </a:r>
            <a:r>
              <a:rPr dirty="0" sz="2950" spc="-185">
                <a:latin typeface="Cambria"/>
                <a:cs typeface="Cambria"/>
              </a:rPr>
              <a:t>favoriser</a:t>
            </a:r>
            <a:r>
              <a:rPr dirty="0" sz="2950" spc="15">
                <a:latin typeface="Cambria"/>
                <a:cs typeface="Cambria"/>
              </a:rPr>
              <a:t> </a:t>
            </a:r>
            <a:r>
              <a:rPr dirty="0" sz="2950" spc="-25">
                <a:latin typeface="Cambria"/>
                <a:cs typeface="Cambria"/>
              </a:rPr>
              <a:t>la </a:t>
            </a:r>
            <a:r>
              <a:rPr dirty="0" sz="2950" spc="-25">
                <a:latin typeface="Cambria"/>
                <a:cs typeface="Cambria"/>
              </a:rPr>
              <a:t>	</a:t>
            </a:r>
            <a:r>
              <a:rPr dirty="0" sz="2950" spc="-145">
                <a:latin typeface="Cambria"/>
                <a:cs typeface="Cambria"/>
              </a:rPr>
              <a:t>collaboration,</a:t>
            </a:r>
            <a:r>
              <a:rPr dirty="0" sz="2950" spc="-110">
                <a:latin typeface="Cambria"/>
                <a:cs typeface="Cambria"/>
              </a:rPr>
              <a:t> </a:t>
            </a:r>
            <a:r>
              <a:rPr dirty="0" sz="2950" spc="-170">
                <a:latin typeface="Cambria"/>
                <a:cs typeface="Cambria"/>
              </a:rPr>
              <a:t>ou</a:t>
            </a:r>
            <a:r>
              <a:rPr dirty="0" sz="2950" spc="-105">
                <a:latin typeface="Cambria"/>
                <a:cs typeface="Cambria"/>
              </a:rPr>
              <a:t> </a:t>
            </a:r>
            <a:r>
              <a:rPr dirty="0" sz="2950" spc="-195">
                <a:latin typeface="Cambria"/>
                <a:cs typeface="Cambria"/>
              </a:rPr>
              <a:t>créer</a:t>
            </a:r>
            <a:r>
              <a:rPr dirty="0" sz="2950" spc="25">
                <a:latin typeface="Cambria"/>
                <a:cs typeface="Cambria"/>
              </a:rPr>
              <a:t> </a:t>
            </a:r>
            <a:r>
              <a:rPr dirty="0" sz="2950" spc="-200">
                <a:latin typeface="Cambria"/>
                <a:cs typeface="Cambria"/>
              </a:rPr>
              <a:t>des</a:t>
            </a:r>
            <a:r>
              <a:rPr dirty="0" sz="2950" spc="-105">
                <a:latin typeface="Cambria"/>
                <a:cs typeface="Cambria"/>
              </a:rPr>
              <a:t> </a:t>
            </a:r>
            <a:r>
              <a:rPr dirty="0" sz="2950" spc="-195">
                <a:latin typeface="Cambria"/>
                <a:cs typeface="Cambria"/>
              </a:rPr>
              <a:t>divisions</a:t>
            </a:r>
            <a:r>
              <a:rPr dirty="0" sz="2950" spc="95">
                <a:latin typeface="Cambria"/>
                <a:cs typeface="Cambria"/>
              </a:rPr>
              <a:t> </a:t>
            </a:r>
            <a:r>
              <a:rPr dirty="0" sz="2950" spc="-195">
                <a:latin typeface="Cambria"/>
                <a:cs typeface="Cambria"/>
              </a:rPr>
              <a:t>par</a:t>
            </a:r>
            <a:r>
              <a:rPr dirty="0" sz="2950" spc="-65">
                <a:latin typeface="Cambria"/>
                <a:cs typeface="Cambria"/>
              </a:rPr>
              <a:t> </a:t>
            </a:r>
            <a:r>
              <a:rPr dirty="0" sz="2950" spc="-240">
                <a:latin typeface="Cambria"/>
                <a:cs typeface="Cambria"/>
              </a:rPr>
              <a:t>produit</a:t>
            </a:r>
            <a:r>
              <a:rPr dirty="0" sz="2950" spc="100">
                <a:latin typeface="Cambria"/>
                <a:cs typeface="Cambria"/>
              </a:rPr>
              <a:t> </a:t>
            </a:r>
            <a:r>
              <a:rPr dirty="0" sz="2950" spc="-195">
                <a:latin typeface="Cambria"/>
                <a:cs typeface="Cambria"/>
              </a:rPr>
              <a:t>pour</a:t>
            </a:r>
            <a:r>
              <a:rPr dirty="0" sz="2950" spc="-55">
                <a:latin typeface="Cambria"/>
                <a:cs typeface="Cambria"/>
              </a:rPr>
              <a:t> </a:t>
            </a:r>
            <a:r>
              <a:rPr dirty="0" sz="2950" spc="-200">
                <a:latin typeface="Cambria"/>
                <a:cs typeface="Cambria"/>
              </a:rPr>
              <a:t>plus</a:t>
            </a:r>
            <a:r>
              <a:rPr dirty="0" sz="2950" spc="-55">
                <a:latin typeface="Cambria"/>
                <a:cs typeface="Cambria"/>
              </a:rPr>
              <a:t> </a:t>
            </a:r>
            <a:r>
              <a:rPr dirty="0" sz="2950" spc="-50">
                <a:latin typeface="Cambria"/>
                <a:cs typeface="Cambria"/>
              </a:rPr>
              <a:t>d'agilité."</a:t>
            </a:r>
            <a:endParaRPr sz="2950">
              <a:latin typeface="Cambria"/>
              <a:cs typeface="Cambria"/>
            </a:endParaRPr>
          </a:p>
          <a:p>
            <a:pPr marL="527685" indent="-272415">
              <a:lnSpc>
                <a:spcPts val="3030"/>
              </a:lnSpc>
              <a:buClr>
                <a:srgbClr val="000000"/>
              </a:buClr>
              <a:buChar char="•"/>
              <a:tabLst>
                <a:tab pos="527685" algn="l"/>
              </a:tabLst>
            </a:pPr>
            <a:r>
              <a:rPr dirty="0" sz="2950" spc="-165">
                <a:solidFill>
                  <a:srgbClr val="3B5770"/>
                </a:solidFill>
                <a:latin typeface="Cambria"/>
                <a:cs typeface="Cambria"/>
              </a:rPr>
              <a:t>Comparez-</a:t>
            </a:r>
            <a:r>
              <a:rPr dirty="0" sz="2950" spc="-80">
                <a:solidFill>
                  <a:srgbClr val="3B5770"/>
                </a:solidFill>
                <a:latin typeface="Cambria"/>
                <a:cs typeface="Cambria"/>
              </a:rPr>
              <a:t>les</a:t>
            </a:r>
            <a:r>
              <a:rPr dirty="0" sz="2950" spc="50">
                <a:solidFill>
                  <a:srgbClr val="3B5770"/>
                </a:solidFill>
                <a:latin typeface="Cambria"/>
                <a:cs typeface="Cambria"/>
              </a:rPr>
              <a:t> </a:t>
            </a:r>
            <a:r>
              <a:rPr dirty="0" sz="2950" spc="-75">
                <a:solidFill>
                  <a:srgbClr val="36596E"/>
                </a:solidFill>
                <a:latin typeface="Cambria"/>
                <a:cs typeface="Cambria"/>
              </a:rPr>
              <a:t>objectivement</a:t>
            </a:r>
            <a:r>
              <a:rPr dirty="0" sz="2950" spc="-75">
                <a:latin typeface="Cambria"/>
                <a:cs typeface="Cambria"/>
              </a:rPr>
              <a:t>:</a:t>
            </a:r>
            <a:r>
              <a:rPr dirty="0" sz="2950" spc="-345">
                <a:latin typeface="Cambria"/>
                <a:cs typeface="Cambria"/>
              </a:rPr>
              <a:t> </a:t>
            </a:r>
            <a:r>
              <a:rPr dirty="0" sz="2950" spc="-155">
                <a:latin typeface="Cambria"/>
                <a:cs typeface="Cambria"/>
              </a:rPr>
              <a:t>Utilisez</a:t>
            </a:r>
            <a:r>
              <a:rPr dirty="0" sz="2950" spc="-80">
                <a:latin typeface="Cambria"/>
                <a:cs typeface="Cambria"/>
              </a:rPr>
              <a:t> </a:t>
            </a:r>
            <a:r>
              <a:rPr dirty="0" sz="2950" spc="-190">
                <a:latin typeface="Cambria"/>
                <a:cs typeface="Cambria"/>
              </a:rPr>
              <a:t>un</a:t>
            </a:r>
            <a:r>
              <a:rPr dirty="0" sz="2950" spc="-5">
                <a:latin typeface="Cambria"/>
                <a:cs typeface="Cambria"/>
              </a:rPr>
              <a:t> </a:t>
            </a:r>
            <a:r>
              <a:rPr dirty="0" sz="2950" spc="-195">
                <a:latin typeface="Cambria"/>
                <a:cs typeface="Cambria"/>
              </a:rPr>
              <a:t>tableau</a:t>
            </a:r>
            <a:r>
              <a:rPr dirty="0" sz="2950" spc="25">
                <a:latin typeface="Cambria"/>
                <a:cs typeface="Cambria"/>
              </a:rPr>
              <a:t> </a:t>
            </a:r>
            <a:r>
              <a:rPr dirty="0" sz="2950" spc="-210">
                <a:latin typeface="Cambria"/>
                <a:cs typeface="Cambria"/>
              </a:rPr>
              <a:t>simple</a:t>
            </a:r>
            <a:r>
              <a:rPr dirty="0" sz="2950" spc="-5">
                <a:latin typeface="Cambria"/>
                <a:cs typeface="Cambria"/>
              </a:rPr>
              <a:t> </a:t>
            </a:r>
            <a:r>
              <a:rPr dirty="0" sz="2950" spc="-175">
                <a:latin typeface="Cambria"/>
                <a:cs typeface="Cambria"/>
              </a:rPr>
              <a:t>(Coûts,</a:t>
            </a:r>
            <a:r>
              <a:rPr dirty="0" sz="2950" spc="-55">
                <a:latin typeface="Cambria"/>
                <a:cs typeface="Cambria"/>
              </a:rPr>
              <a:t> </a:t>
            </a:r>
            <a:r>
              <a:rPr dirty="0" sz="2950" spc="-130">
                <a:latin typeface="Cambria"/>
                <a:cs typeface="Cambria"/>
              </a:rPr>
              <a:t>Délais,</a:t>
            </a:r>
            <a:r>
              <a:rPr dirty="0" sz="2950" spc="45">
                <a:latin typeface="Cambria"/>
                <a:cs typeface="Cambria"/>
              </a:rPr>
              <a:t> </a:t>
            </a:r>
            <a:r>
              <a:rPr dirty="0" sz="2950" spc="-175">
                <a:latin typeface="Cambria"/>
                <a:cs typeface="Cambria"/>
              </a:rPr>
              <a:t>Impact</a:t>
            </a:r>
            <a:r>
              <a:rPr dirty="0" sz="2950" spc="155">
                <a:latin typeface="Cambria"/>
                <a:cs typeface="Cambria"/>
              </a:rPr>
              <a:t> </a:t>
            </a:r>
            <a:r>
              <a:rPr dirty="0" sz="2950" spc="-229">
                <a:latin typeface="Cambria"/>
                <a:cs typeface="Cambria"/>
              </a:rPr>
              <a:t>sur</a:t>
            </a:r>
            <a:r>
              <a:rPr dirty="0" sz="2950" spc="-55">
                <a:latin typeface="Cambria"/>
                <a:cs typeface="Cambria"/>
              </a:rPr>
              <a:t> </a:t>
            </a:r>
            <a:r>
              <a:rPr dirty="0" sz="2950" spc="-120">
                <a:latin typeface="Cambria"/>
                <a:cs typeface="Cambria"/>
              </a:rPr>
              <a:t>les</a:t>
            </a:r>
            <a:r>
              <a:rPr dirty="0" sz="2950" spc="-165">
                <a:latin typeface="Cambria"/>
                <a:cs typeface="Cambria"/>
              </a:rPr>
              <a:t> </a:t>
            </a:r>
            <a:r>
              <a:rPr dirty="0" sz="2950" spc="-155">
                <a:latin typeface="Cambria"/>
                <a:cs typeface="Cambria"/>
              </a:rPr>
              <a:t>équipes,</a:t>
            </a:r>
            <a:r>
              <a:rPr dirty="0" sz="2950" spc="100">
                <a:latin typeface="Cambria"/>
                <a:cs typeface="Cambria"/>
              </a:rPr>
              <a:t> </a:t>
            </a:r>
            <a:r>
              <a:rPr dirty="0" sz="2950" spc="-114">
                <a:latin typeface="Cambria"/>
                <a:cs typeface="Cambria"/>
              </a:rPr>
              <a:t>Agilité).</a:t>
            </a:r>
            <a:endParaRPr sz="2950">
              <a:latin typeface="Cambria"/>
              <a:cs typeface="Cambria"/>
            </a:endParaRPr>
          </a:p>
          <a:p>
            <a:pPr marL="527050" indent="-271780">
              <a:lnSpc>
                <a:spcPts val="3150"/>
              </a:lnSpc>
              <a:buClr>
                <a:srgbClr val="000000"/>
              </a:buClr>
              <a:buChar char="•"/>
              <a:tabLst>
                <a:tab pos="527050" algn="l"/>
              </a:tabLst>
            </a:pPr>
            <a:r>
              <a:rPr dirty="0" sz="2950" spc="-105">
                <a:solidFill>
                  <a:srgbClr val="3B566B"/>
                </a:solidFill>
                <a:latin typeface="Cambria"/>
                <a:cs typeface="Cambria"/>
              </a:rPr>
              <a:t>Faites</a:t>
            </a:r>
            <a:r>
              <a:rPr dirty="0" sz="2950" spc="-135">
                <a:solidFill>
                  <a:srgbClr val="3B566B"/>
                </a:solidFill>
                <a:latin typeface="Cambria"/>
                <a:cs typeface="Cambria"/>
              </a:rPr>
              <a:t> </a:t>
            </a:r>
            <a:r>
              <a:rPr dirty="0" sz="2950" spc="-140">
                <a:solidFill>
                  <a:srgbClr val="385469"/>
                </a:solidFill>
                <a:latin typeface="Cambria"/>
                <a:cs typeface="Cambria"/>
              </a:rPr>
              <a:t>un</a:t>
            </a:r>
            <a:r>
              <a:rPr dirty="0" sz="2950" spc="-114">
                <a:solidFill>
                  <a:srgbClr val="385469"/>
                </a:solidFill>
                <a:latin typeface="Cambria"/>
                <a:cs typeface="Cambria"/>
              </a:rPr>
              <a:t> </a:t>
            </a:r>
            <a:r>
              <a:rPr dirty="0" sz="2950" spc="-100">
                <a:solidFill>
                  <a:srgbClr val="3B5B70"/>
                </a:solidFill>
                <a:latin typeface="Cambria"/>
                <a:cs typeface="Cambria"/>
              </a:rPr>
              <a:t>choix</a:t>
            </a:r>
            <a:r>
              <a:rPr dirty="0" sz="2950" spc="-125">
                <a:solidFill>
                  <a:srgbClr val="3B5B70"/>
                </a:solidFill>
                <a:latin typeface="Cambria"/>
                <a:cs typeface="Cambria"/>
              </a:rPr>
              <a:t> </a:t>
            </a:r>
            <a:r>
              <a:rPr dirty="0" sz="2950" spc="-145">
                <a:solidFill>
                  <a:srgbClr val="3F566B"/>
                </a:solidFill>
                <a:latin typeface="Cambria"/>
                <a:cs typeface="Cambria"/>
              </a:rPr>
              <a:t>et</a:t>
            </a:r>
            <a:r>
              <a:rPr dirty="0" sz="2950" spc="-180">
                <a:solidFill>
                  <a:srgbClr val="3F566B"/>
                </a:solidFill>
                <a:latin typeface="Cambria"/>
                <a:cs typeface="Cambria"/>
              </a:rPr>
              <a:t> </a:t>
            </a:r>
            <a:r>
              <a:rPr dirty="0" sz="2950" spc="-25">
                <a:solidFill>
                  <a:srgbClr val="3F576B"/>
                </a:solidFill>
                <a:latin typeface="Cambria"/>
                <a:cs typeface="Cambria"/>
              </a:rPr>
              <a:t>justifier-</a:t>
            </a:r>
            <a:r>
              <a:rPr dirty="0" sz="2950" spc="-125">
                <a:solidFill>
                  <a:srgbClr val="3F576B"/>
                </a:solidFill>
                <a:latin typeface="Cambria"/>
                <a:cs typeface="Cambria"/>
              </a:rPr>
              <a:t>le</a:t>
            </a:r>
            <a:r>
              <a:rPr dirty="0" sz="2950" spc="-125">
                <a:latin typeface="Cambria"/>
                <a:cs typeface="Cambria"/>
              </a:rPr>
              <a:t>:"Nousrecommandons</a:t>
            </a:r>
            <a:r>
              <a:rPr dirty="0" sz="2950" spc="275">
                <a:latin typeface="Cambria"/>
                <a:cs typeface="Cambria"/>
              </a:rPr>
              <a:t> </a:t>
            </a:r>
            <a:r>
              <a:rPr dirty="0" sz="2950" spc="-190">
                <a:latin typeface="Cambria"/>
                <a:cs typeface="Cambria"/>
              </a:rPr>
              <a:t>l'option</a:t>
            </a:r>
            <a:r>
              <a:rPr dirty="0" sz="2950" spc="35">
                <a:latin typeface="Cambria"/>
                <a:cs typeface="Cambria"/>
              </a:rPr>
              <a:t> </a:t>
            </a:r>
            <a:r>
              <a:rPr dirty="0" sz="2950" spc="-155">
                <a:latin typeface="Cambria"/>
                <a:cs typeface="Cambria"/>
              </a:rPr>
              <a:t>matricielle</a:t>
            </a:r>
            <a:r>
              <a:rPr dirty="0" sz="2950" spc="150">
                <a:latin typeface="Cambria"/>
                <a:cs typeface="Cambria"/>
              </a:rPr>
              <a:t> </a:t>
            </a:r>
            <a:r>
              <a:rPr dirty="0" sz="2950" spc="-170">
                <a:latin typeface="Cambria"/>
                <a:cs typeface="Cambria"/>
              </a:rPr>
              <a:t>car</a:t>
            </a:r>
            <a:r>
              <a:rPr dirty="0" sz="2950" spc="-135">
                <a:latin typeface="Cambria"/>
                <a:cs typeface="Cambria"/>
              </a:rPr>
              <a:t> </a:t>
            </a:r>
            <a:r>
              <a:rPr dirty="0" sz="2950" spc="-110">
                <a:latin typeface="Cambria"/>
                <a:cs typeface="Cambria"/>
              </a:rPr>
              <a:t>elle</a:t>
            </a:r>
            <a:r>
              <a:rPr dirty="0" sz="2950" spc="-95">
                <a:latin typeface="Cambria"/>
                <a:cs typeface="Cambria"/>
              </a:rPr>
              <a:t> </a:t>
            </a:r>
            <a:r>
              <a:rPr dirty="0" sz="2950" spc="-225">
                <a:latin typeface="Cambria"/>
                <a:cs typeface="Cambria"/>
              </a:rPr>
              <a:t>répond</a:t>
            </a:r>
            <a:r>
              <a:rPr dirty="0" sz="2950" spc="15">
                <a:latin typeface="Cambria"/>
                <a:cs typeface="Cambria"/>
              </a:rPr>
              <a:t> </a:t>
            </a:r>
            <a:r>
              <a:rPr dirty="0" sz="2950" spc="-150">
                <a:latin typeface="Cambria"/>
                <a:cs typeface="Cambria"/>
              </a:rPr>
              <a:t>le</a:t>
            </a:r>
            <a:r>
              <a:rPr dirty="0" sz="2950" spc="-30">
                <a:latin typeface="Cambria"/>
                <a:cs typeface="Cambria"/>
              </a:rPr>
              <a:t> </a:t>
            </a:r>
            <a:r>
              <a:rPr dirty="0" sz="2950" spc="-200">
                <a:latin typeface="Cambria"/>
                <a:cs typeface="Cambria"/>
              </a:rPr>
              <a:t>mieux</a:t>
            </a:r>
            <a:r>
              <a:rPr dirty="0" sz="2950" spc="95">
                <a:latin typeface="Cambria"/>
                <a:cs typeface="Cambria"/>
              </a:rPr>
              <a:t> </a:t>
            </a:r>
            <a:r>
              <a:rPr dirty="0" sz="2950" spc="-50">
                <a:latin typeface="Cambria"/>
                <a:cs typeface="Cambria"/>
              </a:rPr>
              <a:t>à</a:t>
            </a:r>
            <a:endParaRPr sz="2950">
              <a:latin typeface="Cambria"/>
              <a:cs typeface="Cambria"/>
            </a:endParaRPr>
          </a:p>
          <a:p>
            <a:pPr marL="535305">
              <a:lnSpc>
                <a:spcPts val="3080"/>
              </a:lnSpc>
            </a:pPr>
            <a:r>
              <a:rPr dirty="0" sz="2750" spc="-100">
                <a:latin typeface="Cambria"/>
                <a:cs typeface="Cambria"/>
              </a:rPr>
              <a:t>notre</a:t>
            </a:r>
            <a:r>
              <a:rPr dirty="0" sz="2750" spc="-50">
                <a:latin typeface="Cambria"/>
                <a:cs typeface="Cambria"/>
              </a:rPr>
              <a:t> </a:t>
            </a:r>
            <a:r>
              <a:rPr dirty="0" sz="2750" spc="-90">
                <a:latin typeface="Cambria"/>
                <a:cs typeface="Cambria"/>
              </a:rPr>
              <a:t>besoin</a:t>
            </a:r>
            <a:r>
              <a:rPr dirty="0" sz="2750" spc="-45">
                <a:latin typeface="Cambria"/>
                <a:cs typeface="Cambria"/>
              </a:rPr>
              <a:t> </a:t>
            </a:r>
            <a:r>
              <a:rPr dirty="0" sz="2750" spc="-90">
                <a:latin typeface="Cambria"/>
                <a:cs typeface="Cambria"/>
              </a:rPr>
              <a:t>de</a:t>
            </a:r>
            <a:r>
              <a:rPr dirty="0" sz="2750" spc="-60">
                <a:latin typeface="Cambria"/>
                <a:cs typeface="Cambria"/>
              </a:rPr>
              <a:t> </a:t>
            </a:r>
            <a:r>
              <a:rPr dirty="0" sz="2750" spc="-105">
                <a:latin typeface="Cambria"/>
                <a:cs typeface="Cambria"/>
              </a:rPr>
              <a:t>partager</a:t>
            </a:r>
            <a:r>
              <a:rPr dirty="0" sz="2750" spc="45">
                <a:latin typeface="Cambria"/>
                <a:cs typeface="Cambria"/>
              </a:rPr>
              <a:t> </a:t>
            </a:r>
            <a:r>
              <a:rPr dirty="0" sz="2750" spc="-50">
                <a:latin typeface="Cambria"/>
                <a:cs typeface="Cambria"/>
              </a:rPr>
              <a:t>les</a:t>
            </a:r>
            <a:r>
              <a:rPr dirty="0" sz="2750" spc="-105">
                <a:latin typeface="Cambria"/>
                <a:cs typeface="Cambria"/>
              </a:rPr>
              <a:t> </a:t>
            </a:r>
            <a:r>
              <a:rPr dirty="0" sz="2750" spc="-110">
                <a:latin typeface="Cambria"/>
                <a:cs typeface="Cambria"/>
              </a:rPr>
              <a:t>ressources</a:t>
            </a:r>
            <a:r>
              <a:rPr dirty="0" sz="2750" spc="40">
                <a:latin typeface="Cambria"/>
                <a:cs typeface="Cambria"/>
              </a:rPr>
              <a:t> </a:t>
            </a:r>
            <a:r>
              <a:rPr dirty="0" sz="2750" spc="-10">
                <a:latin typeface="Cambria"/>
                <a:cs typeface="Cambria"/>
              </a:rPr>
              <a:t>expertes."</a:t>
            </a:r>
            <a:endParaRPr sz="2750">
              <a:latin typeface="Cambria"/>
              <a:cs typeface="Cambria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1145116" y="5801783"/>
            <a:ext cx="5016500" cy="593090"/>
          </a:xfrm>
          <a:prstGeom prst="rect">
            <a:avLst/>
          </a:prstGeom>
          <a:ln w="12700">
            <a:solidFill>
              <a:srgbClr val="676B60"/>
            </a:solidFill>
          </a:ln>
        </p:spPr>
        <p:txBody>
          <a:bodyPr wrap="square" lIns="0" tIns="20955" rIns="0" bIns="0" rtlCol="0" vert="horz">
            <a:spAutoFit/>
          </a:bodyPr>
          <a:lstStyle/>
          <a:p>
            <a:pPr marL="140970">
              <a:lnSpc>
                <a:spcPct val="100000"/>
              </a:lnSpc>
              <a:spcBef>
                <a:spcPts val="165"/>
              </a:spcBef>
            </a:pPr>
            <a:r>
              <a:rPr dirty="0" sz="2900" spc="-10">
                <a:solidFill>
                  <a:srgbClr val="3F596E"/>
                </a:solidFill>
                <a:latin typeface="Cambria"/>
                <a:cs typeface="Cambria"/>
              </a:rPr>
              <a:t>Critères</a:t>
            </a:r>
            <a:endParaRPr sz="2900">
              <a:latin typeface="Cambria"/>
              <a:cs typeface="Cambria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1145116" y="6394450"/>
            <a:ext cx="5016500" cy="601345"/>
          </a:xfrm>
          <a:prstGeom prst="rect">
            <a:avLst/>
          </a:prstGeom>
          <a:ln w="12700">
            <a:solidFill>
              <a:srgbClr val="676B60"/>
            </a:solidFill>
          </a:ln>
        </p:spPr>
        <p:txBody>
          <a:bodyPr wrap="square" lIns="0" tIns="12700" rIns="0" bIns="0" rtlCol="0" vert="horz">
            <a:spAutoFit/>
          </a:bodyPr>
          <a:lstStyle/>
          <a:p>
            <a:pPr marL="128270">
              <a:lnSpc>
                <a:spcPct val="100000"/>
              </a:lnSpc>
              <a:spcBef>
                <a:spcPts val="100"/>
              </a:spcBef>
            </a:pPr>
            <a:r>
              <a:rPr dirty="0" sz="2900" spc="-10">
                <a:latin typeface="Cambria"/>
                <a:cs typeface="Cambria"/>
              </a:rPr>
              <a:t>Coûts</a:t>
            </a:r>
            <a:endParaRPr sz="2900">
              <a:latin typeface="Cambria"/>
              <a:cs typeface="Cambria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1145116" y="6995583"/>
            <a:ext cx="5016500" cy="546100"/>
          </a:xfrm>
          <a:prstGeom prst="rect">
            <a:avLst/>
          </a:prstGeom>
          <a:ln w="12700">
            <a:solidFill>
              <a:srgbClr val="676B6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128905">
              <a:lnSpc>
                <a:spcPts val="3335"/>
              </a:lnSpc>
            </a:pPr>
            <a:r>
              <a:rPr dirty="0" sz="2850" spc="-10">
                <a:latin typeface="Cambria"/>
                <a:cs typeface="Cambria"/>
              </a:rPr>
              <a:t>Délais</a:t>
            </a:r>
            <a:endParaRPr sz="2850">
              <a:latin typeface="Cambria"/>
              <a:cs typeface="Cambria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1145116" y="7541683"/>
            <a:ext cx="5016500" cy="593090"/>
          </a:xfrm>
          <a:prstGeom prst="rect">
            <a:avLst/>
          </a:prstGeom>
          <a:ln w="12700">
            <a:solidFill>
              <a:srgbClr val="676B60"/>
            </a:solidFill>
          </a:ln>
        </p:spPr>
        <p:txBody>
          <a:bodyPr wrap="square" lIns="0" tIns="20955" rIns="0" bIns="0" rtlCol="0" vert="horz">
            <a:spAutoFit/>
          </a:bodyPr>
          <a:lstStyle/>
          <a:p>
            <a:pPr marL="140970">
              <a:lnSpc>
                <a:spcPct val="100000"/>
              </a:lnSpc>
              <a:spcBef>
                <a:spcPts val="165"/>
              </a:spcBef>
            </a:pPr>
            <a:r>
              <a:rPr dirty="0" sz="2900" spc="-180">
                <a:latin typeface="Cambria"/>
                <a:cs typeface="Cambria"/>
              </a:rPr>
              <a:t>Impact</a:t>
            </a:r>
            <a:r>
              <a:rPr dirty="0" sz="2900" spc="30">
                <a:latin typeface="Cambria"/>
                <a:cs typeface="Cambria"/>
              </a:rPr>
              <a:t> </a:t>
            </a:r>
            <a:r>
              <a:rPr dirty="0" sz="2900" spc="-45">
                <a:latin typeface="Cambria"/>
                <a:cs typeface="Cambria"/>
              </a:rPr>
              <a:t>Équipes</a:t>
            </a:r>
            <a:endParaRPr sz="2900">
              <a:latin typeface="Cambria"/>
              <a:cs typeface="Cambria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1145116" y="8134350"/>
            <a:ext cx="5016500" cy="575945"/>
          </a:xfrm>
          <a:prstGeom prst="rect">
            <a:avLst/>
          </a:prstGeom>
          <a:ln w="12700">
            <a:solidFill>
              <a:srgbClr val="676B6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148590">
              <a:lnSpc>
                <a:spcPct val="100000"/>
              </a:lnSpc>
            </a:pPr>
            <a:r>
              <a:rPr dirty="0" sz="2950" spc="-40">
                <a:latin typeface="Cambria"/>
                <a:cs typeface="Cambria"/>
              </a:rPr>
              <a:t>Agilité</a:t>
            </a:r>
            <a:endParaRPr sz="2950">
              <a:latin typeface="Cambria"/>
              <a:cs typeface="Cambria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6488138" y="5772855"/>
            <a:ext cx="4371975" cy="5124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2057400" algn="l"/>
              </a:tabLst>
            </a:pPr>
            <a:r>
              <a:rPr dirty="0" sz="3200" spc="-180">
                <a:solidFill>
                  <a:srgbClr val="4F4F4F"/>
                </a:solidFill>
                <a:latin typeface="Times New Roman"/>
                <a:cs typeface="Times New Roman"/>
              </a:rPr>
              <a:t>QptionA:</a:t>
            </a:r>
            <a:r>
              <a:rPr dirty="0" sz="3200" spc="-260">
                <a:solidFill>
                  <a:srgbClr val="4F4F4F"/>
                </a:solidFill>
                <a:latin typeface="Times New Roman"/>
                <a:cs typeface="Times New Roman"/>
              </a:rPr>
              <a:t> </a:t>
            </a:r>
            <a:r>
              <a:rPr dirty="0" sz="3200" spc="-365">
                <a:solidFill>
                  <a:srgbClr val="4F4F4F"/>
                </a:solidFill>
                <a:latin typeface="Times New Roman"/>
                <a:cs typeface="Times New Roman"/>
              </a:rPr>
              <a:t>S</a:t>
            </a:r>
            <a:r>
              <a:rPr dirty="0" sz="3200">
                <a:solidFill>
                  <a:srgbClr val="4F4F4F"/>
                </a:solidFill>
                <a:latin typeface="Times New Roman"/>
                <a:cs typeface="Times New Roman"/>
              </a:rPr>
              <a:t>	</a:t>
            </a:r>
            <a:r>
              <a:rPr dirty="0" baseline="1736" sz="4800" spc="-15">
                <a:solidFill>
                  <a:srgbClr val="4F4F4F"/>
                </a:solidFill>
                <a:latin typeface="Times New Roman"/>
                <a:cs typeface="Times New Roman"/>
              </a:rPr>
              <a:t>çtu</a:t>
            </a:r>
            <a:r>
              <a:rPr dirty="0" baseline="-1736" sz="4800" spc="-15">
                <a:solidFill>
                  <a:srgbClr val="4F4F4F"/>
                </a:solidFill>
                <a:latin typeface="Times New Roman"/>
                <a:cs typeface="Times New Roman"/>
              </a:rPr>
              <a:t>Gïiëtiiüi</a:t>
            </a:r>
            <a:r>
              <a:rPr dirty="0" baseline="1736" sz="4800" spc="-15">
                <a:solidFill>
                  <a:srgbClr val="4F4F4F"/>
                </a:solidFill>
                <a:latin typeface="Times New Roman"/>
                <a:cs typeface="Times New Roman"/>
              </a:rPr>
              <a:t>éll</a:t>
            </a:r>
            <a:endParaRPr baseline="1736" sz="4800">
              <a:latin typeface="Times New Roman"/>
              <a:cs typeface="Times New Roman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11203516" y="5801783"/>
            <a:ext cx="5067300" cy="593090"/>
          </a:xfrm>
          <a:prstGeom prst="rect">
            <a:avLst/>
          </a:prstGeom>
          <a:ln w="12700">
            <a:solidFill>
              <a:srgbClr val="676B6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339090">
              <a:lnSpc>
                <a:spcPts val="3704"/>
              </a:lnSpc>
            </a:pPr>
            <a:r>
              <a:rPr dirty="0" sz="3200" spc="-240">
                <a:solidFill>
                  <a:srgbClr val="486279"/>
                </a:solidFill>
                <a:latin typeface="Times New Roman"/>
                <a:cs typeface="Times New Roman"/>
              </a:rPr>
              <a:t>Option</a:t>
            </a:r>
            <a:r>
              <a:rPr dirty="0" sz="3200" spc="15">
                <a:solidFill>
                  <a:srgbClr val="486279"/>
                </a:solidFill>
                <a:latin typeface="Times New Roman"/>
                <a:cs typeface="Times New Roman"/>
              </a:rPr>
              <a:t> </a:t>
            </a:r>
            <a:r>
              <a:rPr dirty="0" sz="3200" spc="-325">
                <a:solidFill>
                  <a:srgbClr val="3B5667"/>
                </a:solidFill>
                <a:latin typeface="Times New Roman"/>
                <a:cs typeface="Times New Roman"/>
              </a:rPr>
              <a:t>B:</a:t>
            </a:r>
            <a:r>
              <a:rPr dirty="0" sz="3200" spc="-360">
                <a:solidFill>
                  <a:srgbClr val="3B5667"/>
                </a:solidFill>
                <a:latin typeface="Times New Roman"/>
                <a:cs typeface="Times New Roman"/>
              </a:rPr>
              <a:t> </a:t>
            </a:r>
            <a:r>
              <a:rPr dirty="0" sz="3200" spc="-110">
                <a:solidFill>
                  <a:srgbClr val="415D70"/>
                </a:solidFill>
                <a:latin typeface="Times New Roman"/>
                <a:cs typeface="Times New Roman"/>
              </a:rPr>
              <a:t>Structure</a:t>
            </a:r>
            <a:r>
              <a:rPr dirty="0" sz="3200">
                <a:solidFill>
                  <a:srgbClr val="415D70"/>
                </a:solidFill>
                <a:latin typeface="Times New Roman"/>
                <a:cs typeface="Times New Roman"/>
              </a:rPr>
              <a:t> </a:t>
            </a:r>
            <a:r>
              <a:rPr dirty="0" sz="3200" spc="-145">
                <a:solidFill>
                  <a:srgbClr val="446075"/>
                </a:solidFill>
                <a:latin typeface="Times New Roman"/>
                <a:cs typeface="Times New Roman"/>
              </a:rPr>
              <a:t>par</a:t>
            </a:r>
            <a:r>
              <a:rPr dirty="0" sz="3200" spc="-180">
                <a:solidFill>
                  <a:srgbClr val="446075"/>
                </a:solidFill>
                <a:latin typeface="Times New Roman"/>
                <a:cs typeface="Times New Roman"/>
              </a:rPr>
              <a:t> </a:t>
            </a:r>
            <a:r>
              <a:rPr dirty="0" sz="3200" spc="-10">
                <a:solidFill>
                  <a:srgbClr val="486275"/>
                </a:solidFill>
                <a:latin typeface="Times New Roman"/>
                <a:cs typeface="Times New Roman"/>
              </a:rPr>
              <a:t>Projets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7738336" y="8687152"/>
            <a:ext cx="2245995" cy="4597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62810" algn="l"/>
              </a:tabLst>
            </a:pPr>
            <a:r>
              <a:rPr dirty="0" baseline="-2923" sz="4275" spc="-15">
                <a:solidFill>
                  <a:srgbClr val="494949"/>
                </a:solidFill>
                <a:latin typeface="Cambria"/>
                <a:cs typeface="Cambria"/>
              </a:rPr>
              <a:t>R</a:t>
            </a:r>
            <a:r>
              <a:rPr dirty="0" sz="2850" spc="-10">
                <a:solidFill>
                  <a:srgbClr val="494949"/>
                </a:solidFill>
                <a:latin typeface="Cambria"/>
                <a:cs typeface="Cambria"/>
              </a:rPr>
              <a:t>ecomma</a:t>
            </a:r>
            <a:r>
              <a:rPr dirty="0" baseline="2923" sz="4275" spc="-15">
                <a:solidFill>
                  <a:srgbClr val="494949"/>
                </a:solidFill>
                <a:latin typeface="Cambria"/>
                <a:cs typeface="Cambria"/>
              </a:rPr>
              <a:t>ndé</a:t>
            </a:r>
            <a:r>
              <a:rPr dirty="0" baseline="2923" sz="4275">
                <a:solidFill>
                  <a:srgbClr val="494949"/>
                </a:solidFill>
                <a:latin typeface="Cambria"/>
                <a:cs typeface="Cambria"/>
              </a:rPr>
              <a:t>	</a:t>
            </a:r>
            <a:r>
              <a:rPr dirty="0" sz="2850" spc="-50">
                <a:solidFill>
                  <a:srgbClr val="3D3D3D"/>
                </a:solidFill>
                <a:latin typeface="Cambria"/>
                <a:cs typeface="Cambria"/>
              </a:rPr>
              <a:t>,</a:t>
            </a:r>
            <a:endParaRPr sz="2850">
              <a:latin typeface="Cambria"/>
              <a:cs typeface="Cambria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15642412" y="9413522"/>
            <a:ext cx="137160" cy="2584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00" spc="-50">
                <a:latin typeface="Cambria"/>
                <a:cs typeface="Cambria"/>
              </a:rPr>
              <a:t>G</a:t>
            </a:r>
            <a:endParaRPr sz="1500">
              <a:latin typeface="Cambria"/>
              <a:cs typeface="Cambria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16346512" y="9413522"/>
            <a:ext cx="989330" cy="2584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00" spc="-75">
                <a:latin typeface="Cambria"/>
                <a:cs typeface="Cambria"/>
              </a:rPr>
              <a:t>NötebookLM</a:t>
            </a:r>
            <a:endParaRPr sz="15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29500" y="4826000"/>
            <a:ext cx="9283700" cy="20574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845800" y="2311400"/>
            <a:ext cx="1155700" cy="19177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54200" y="7277100"/>
            <a:ext cx="406400" cy="3683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67019" y="1084438"/>
            <a:ext cx="4112260" cy="57594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600">
                <a:solidFill>
                  <a:srgbClr val="000000"/>
                </a:solidFill>
              </a:rPr>
              <a:t>Étape</a:t>
            </a:r>
            <a:r>
              <a:rPr dirty="0" sz="3600" spc="25">
                <a:solidFill>
                  <a:srgbClr val="000000"/>
                </a:solidFill>
              </a:rPr>
              <a:t> </a:t>
            </a:r>
            <a:r>
              <a:rPr dirty="0" sz="3600" spc="200">
                <a:solidFill>
                  <a:srgbClr val="000000"/>
                </a:solidFill>
              </a:rPr>
              <a:t>4</a:t>
            </a:r>
            <a:r>
              <a:rPr dirty="0" sz="3600" spc="-390">
                <a:solidFill>
                  <a:srgbClr val="000000"/>
                </a:solidFill>
              </a:rPr>
              <a:t> </a:t>
            </a:r>
            <a:r>
              <a:rPr dirty="0" sz="3600" spc="100">
                <a:solidFill>
                  <a:srgbClr val="000000"/>
                </a:solidFill>
              </a:rPr>
              <a:t>:</a:t>
            </a:r>
            <a:r>
              <a:rPr dirty="0" sz="3600" spc="-250">
                <a:solidFill>
                  <a:srgbClr val="000000"/>
                </a:solidFill>
              </a:rPr>
              <a:t> </a:t>
            </a:r>
            <a:r>
              <a:rPr dirty="0" sz="3600">
                <a:solidFill>
                  <a:srgbClr val="000000"/>
                </a:solidFill>
              </a:rPr>
              <a:t>Le</a:t>
            </a:r>
            <a:r>
              <a:rPr dirty="0" sz="3600" spc="-275">
                <a:solidFill>
                  <a:srgbClr val="000000"/>
                </a:solidFill>
              </a:rPr>
              <a:t> </a:t>
            </a:r>
            <a:r>
              <a:rPr dirty="0" sz="3600">
                <a:solidFill>
                  <a:srgbClr val="000000"/>
                </a:solidFill>
              </a:rPr>
              <a:t>Plan</a:t>
            </a:r>
            <a:r>
              <a:rPr dirty="0" sz="3600" spc="-195">
                <a:solidFill>
                  <a:srgbClr val="000000"/>
                </a:solidFill>
              </a:rPr>
              <a:t> </a:t>
            </a:r>
            <a:r>
              <a:rPr dirty="0" sz="3600" spc="70">
                <a:solidFill>
                  <a:srgbClr val="000000"/>
                </a:solidFill>
              </a:rPr>
              <a:t>de</a:t>
            </a:r>
            <a:endParaRPr sz="3600"/>
          </a:p>
        </p:txBody>
      </p:sp>
      <p:sp>
        <p:nvSpPr>
          <p:cNvPr id="6" name="object 6" descr=""/>
          <p:cNvSpPr txBox="1"/>
          <p:nvPr/>
        </p:nvSpPr>
        <p:spPr>
          <a:xfrm>
            <a:off x="955895" y="1575858"/>
            <a:ext cx="5779135" cy="10579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ts val="4004"/>
              </a:lnSpc>
              <a:spcBef>
                <a:spcPts val="90"/>
              </a:spcBef>
            </a:pPr>
            <a:r>
              <a:rPr dirty="0" sz="3550" spc="65">
                <a:latin typeface="Arial MT"/>
                <a:cs typeface="Arial MT"/>
              </a:rPr>
              <a:t>Déploiement</a:t>
            </a:r>
            <a:r>
              <a:rPr dirty="0" sz="3550" spc="370">
                <a:latin typeface="Arial MT"/>
                <a:cs typeface="Arial MT"/>
              </a:rPr>
              <a:t> </a:t>
            </a:r>
            <a:r>
              <a:rPr dirty="0" sz="3550">
                <a:latin typeface="Arial MT"/>
                <a:cs typeface="Arial MT"/>
              </a:rPr>
              <a:t>-</a:t>
            </a:r>
            <a:r>
              <a:rPr dirty="0" sz="3550" spc="150">
                <a:latin typeface="Arial MT"/>
                <a:cs typeface="Arial MT"/>
              </a:rPr>
              <a:t> </a:t>
            </a:r>
            <a:r>
              <a:rPr dirty="0" sz="3550" spc="-10">
                <a:latin typeface="Arial MT"/>
                <a:cs typeface="Arial MT"/>
              </a:rPr>
              <a:t>Organiser</a:t>
            </a:r>
            <a:endParaRPr sz="3550">
              <a:latin typeface="Arial MT"/>
              <a:cs typeface="Arial MT"/>
            </a:endParaRPr>
          </a:p>
          <a:p>
            <a:pPr marL="17145">
              <a:lnSpc>
                <a:spcPts val="4125"/>
              </a:lnSpc>
            </a:pPr>
            <a:r>
              <a:rPr dirty="0" sz="3650" spc="110">
                <a:latin typeface="Arial MT"/>
                <a:cs typeface="Arial MT"/>
              </a:rPr>
              <a:t>le</a:t>
            </a:r>
            <a:r>
              <a:rPr dirty="0" sz="3650" spc="-285">
                <a:latin typeface="Arial MT"/>
                <a:cs typeface="Arial MT"/>
              </a:rPr>
              <a:t> </a:t>
            </a:r>
            <a:r>
              <a:rPr dirty="0" sz="3650" spc="80">
                <a:latin typeface="Arial MT"/>
                <a:cs typeface="Arial MT"/>
              </a:rPr>
              <a:t>chantier</a:t>
            </a:r>
            <a:r>
              <a:rPr dirty="0" sz="3650" spc="90">
                <a:latin typeface="Arial MT"/>
                <a:cs typeface="Arial MT"/>
              </a:rPr>
              <a:t> </a:t>
            </a:r>
            <a:r>
              <a:rPr dirty="0" sz="3650" spc="135">
                <a:latin typeface="Arial MT"/>
                <a:cs typeface="Arial MT"/>
              </a:rPr>
              <a:t>du</a:t>
            </a:r>
            <a:r>
              <a:rPr dirty="0" sz="3650" spc="-270">
                <a:latin typeface="Arial MT"/>
                <a:cs typeface="Arial MT"/>
              </a:rPr>
              <a:t> </a:t>
            </a:r>
            <a:r>
              <a:rPr dirty="0" sz="3650" spc="40">
                <a:latin typeface="Arial MT"/>
                <a:cs typeface="Arial MT"/>
              </a:rPr>
              <a:t>changement.</a:t>
            </a:r>
            <a:endParaRPr sz="3650">
              <a:latin typeface="Arial MT"/>
              <a:cs typeface="Arial MT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61747" y="3276247"/>
            <a:ext cx="5372735" cy="3536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50">
                <a:latin typeface="Cambria"/>
                <a:cs typeface="Cambria"/>
              </a:rPr>
              <a:t>Le</a:t>
            </a:r>
            <a:r>
              <a:rPr dirty="0" sz="2150" spc="-120">
                <a:latin typeface="Cambria"/>
                <a:cs typeface="Cambria"/>
              </a:rPr>
              <a:t> </a:t>
            </a:r>
            <a:r>
              <a:rPr dirty="0" sz="2150" spc="-60">
                <a:latin typeface="Cambria"/>
                <a:cs typeface="Cambria"/>
              </a:rPr>
              <a:t>plus </a:t>
            </a:r>
            <a:r>
              <a:rPr dirty="0" sz="2150" spc="-25">
                <a:latin typeface="Cambria"/>
                <a:cs typeface="Cambria"/>
              </a:rPr>
              <a:t>beau</a:t>
            </a:r>
            <a:r>
              <a:rPr dirty="0" sz="2150" spc="-60">
                <a:latin typeface="Cambria"/>
                <a:cs typeface="Cambria"/>
              </a:rPr>
              <a:t> </a:t>
            </a:r>
            <a:r>
              <a:rPr dirty="0" sz="2150" spc="-20">
                <a:latin typeface="Cambria"/>
                <a:cs typeface="Cambria"/>
              </a:rPr>
              <a:t>plan</a:t>
            </a:r>
            <a:r>
              <a:rPr dirty="0" sz="2150" spc="-45">
                <a:latin typeface="Cambria"/>
                <a:cs typeface="Cambria"/>
              </a:rPr>
              <a:t> </a:t>
            </a:r>
            <a:r>
              <a:rPr dirty="0" sz="2150">
                <a:latin typeface="Cambria"/>
                <a:cs typeface="Cambria"/>
              </a:rPr>
              <a:t>ne</a:t>
            </a:r>
            <a:r>
              <a:rPr dirty="0" sz="2150" spc="-105">
                <a:latin typeface="Cambria"/>
                <a:cs typeface="Cambria"/>
              </a:rPr>
              <a:t> </a:t>
            </a:r>
            <a:r>
              <a:rPr dirty="0" sz="2150" spc="-70">
                <a:latin typeface="Cambria"/>
                <a:cs typeface="Cambria"/>
              </a:rPr>
              <a:t>vaut</a:t>
            </a:r>
            <a:r>
              <a:rPr dirty="0" sz="2150" spc="50">
                <a:latin typeface="Cambria"/>
                <a:cs typeface="Cambria"/>
              </a:rPr>
              <a:t> </a:t>
            </a:r>
            <a:r>
              <a:rPr dirty="0" sz="2150" spc="-10">
                <a:latin typeface="Cambria"/>
                <a:cs typeface="Cambria"/>
              </a:rPr>
              <a:t>rien</a:t>
            </a:r>
            <a:r>
              <a:rPr dirty="0" sz="2150" spc="-60">
                <a:latin typeface="Cambria"/>
                <a:cs typeface="Cambria"/>
              </a:rPr>
              <a:t> </a:t>
            </a:r>
            <a:r>
              <a:rPr dirty="0" sz="2150" spc="-20">
                <a:latin typeface="Cambria"/>
                <a:cs typeface="Cambria"/>
              </a:rPr>
              <a:t>sans</a:t>
            </a:r>
            <a:r>
              <a:rPr dirty="0" sz="2150" spc="-70">
                <a:latin typeface="Cambria"/>
                <a:cs typeface="Cambria"/>
              </a:rPr>
              <a:t> </a:t>
            </a:r>
            <a:r>
              <a:rPr dirty="0" sz="2150">
                <a:latin typeface="Cambria"/>
                <a:cs typeface="Cambria"/>
              </a:rPr>
              <a:t>un</a:t>
            </a:r>
            <a:r>
              <a:rPr dirty="0" sz="2150" spc="-50">
                <a:latin typeface="Cambria"/>
                <a:cs typeface="Cambria"/>
              </a:rPr>
              <a:t> </a:t>
            </a:r>
            <a:r>
              <a:rPr dirty="0" sz="2150" spc="-10">
                <a:latin typeface="Cambria"/>
                <a:cs typeface="Cambria"/>
              </a:rPr>
              <a:t>planning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39388" y="3579636"/>
            <a:ext cx="4676140" cy="932815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marL="40005" marR="30480" indent="-2540">
              <a:lnSpc>
                <a:spcPts val="2350"/>
              </a:lnSpc>
              <a:spcBef>
                <a:spcPts val="229"/>
              </a:spcBef>
            </a:pPr>
            <a:r>
              <a:rPr dirty="0" sz="2000">
                <a:latin typeface="Cambria"/>
                <a:cs typeface="Cambria"/>
              </a:rPr>
              <a:t>de</a:t>
            </a:r>
            <a:r>
              <a:rPr dirty="0" sz="2000" spc="30">
                <a:latin typeface="Cambria"/>
                <a:cs typeface="Cambria"/>
              </a:rPr>
              <a:t> </a:t>
            </a:r>
            <a:r>
              <a:rPr dirty="0" sz="2000">
                <a:latin typeface="Cambria"/>
                <a:cs typeface="Cambria"/>
              </a:rPr>
              <a:t>travaux</a:t>
            </a:r>
            <a:r>
              <a:rPr dirty="0" sz="2000" spc="140">
                <a:latin typeface="Cambria"/>
                <a:cs typeface="Cambria"/>
              </a:rPr>
              <a:t> </a:t>
            </a:r>
            <a:r>
              <a:rPr dirty="0" sz="2000">
                <a:latin typeface="Cambria"/>
                <a:cs typeface="Cambria"/>
              </a:rPr>
              <a:t>précis.</a:t>
            </a:r>
            <a:r>
              <a:rPr dirty="0" sz="2000" spc="100">
                <a:latin typeface="Cambria"/>
                <a:cs typeface="Cambria"/>
              </a:rPr>
              <a:t> </a:t>
            </a:r>
            <a:r>
              <a:rPr dirty="0" baseline="-5555" sz="3000" spc="-30">
                <a:latin typeface="Cambria"/>
                <a:cs typeface="Cambria"/>
              </a:rPr>
              <a:t>C</a:t>
            </a:r>
            <a:r>
              <a:rPr dirty="0" baseline="19444" sz="3000" spc="-30">
                <a:latin typeface="Cambria"/>
                <a:cs typeface="Cambria"/>
              </a:rPr>
              <a:t>t</a:t>
            </a:r>
            <a:r>
              <a:rPr dirty="0" baseline="-5555" sz="3000" spc="-30">
                <a:latin typeface="Cambria"/>
                <a:cs typeface="Cambria"/>
              </a:rPr>
              <a:t>est</a:t>
            </a:r>
            <a:r>
              <a:rPr dirty="0" baseline="-5555" sz="3000" spc="-15">
                <a:latin typeface="Cambria"/>
                <a:cs typeface="Cambria"/>
              </a:rPr>
              <a:t> </a:t>
            </a:r>
            <a:r>
              <a:rPr dirty="0" sz="2000">
                <a:latin typeface="Cambria"/>
                <a:cs typeface="Cambria"/>
              </a:rPr>
              <a:t>iCi</a:t>
            </a:r>
            <a:r>
              <a:rPr dirty="0" sz="2000" spc="-5">
                <a:latin typeface="Cambria"/>
                <a:cs typeface="Cambria"/>
              </a:rPr>
              <a:t> </a:t>
            </a:r>
            <a:r>
              <a:rPr dirty="0" sz="2000">
                <a:latin typeface="Cambria"/>
                <a:cs typeface="Cambria"/>
              </a:rPr>
              <a:t>que</a:t>
            </a:r>
            <a:r>
              <a:rPr dirty="0" sz="2000" spc="80">
                <a:latin typeface="Cambria"/>
                <a:cs typeface="Cambria"/>
              </a:rPr>
              <a:t> </a:t>
            </a:r>
            <a:r>
              <a:rPr dirty="0" sz="2000" spc="-10">
                <a:latin typeface="Cambria"/>
                <a:cs typeface="Cambria"/>
              </a:rPr>
              <a:t>votre </a:t>
            </a:r>
            <a:r>
              <a:rPr dirty="0" sz="2050">
                <a:latin typeface="Cambria"/>
                <a:cs typeface="Cambria"/>
              </a:rPr>
              <a:t>recommandation</a:t>
            </a:r>
            <a:r>
              <a:rPr dirty="0" sz="2050" spc="-80">
                <a:latin typeface="Cambria"/>
                <a:cs typeface="Cambria"/>
              </a:rPr>
              <a:t> </a:t>
            </a:r>
            <a:r>
              <a:rPr dirty="0" sz="2050">
                <a:latin typeface="Cambria"/>
                <a:cs typeface="Cambria"/>
              </a:rPr>
              <a:t>devient</a:t>
            </a:r>
            <a:r>
              <a:rPr dirty="0" sz="2050" spc="95">
                <a:latin typeface="Cambria"/>
                <a:cs typeface="Cambria"/>
              </a:rPr>
              <a:t> </a:t>
            </a:r>
            <a:r>
              <a:rPr dirty="0" sz="2050">
                <a:latin typeface="Cambria"/>
                <a:cs typeface="Cambria"/>
              </a:rPr>
              <a:t>crédible.</a:t>
            </a:r>
            <a:r>
              <a:rPr dirty="0" sz="2050" spc="185">
                <a:latin typeface="Cambria"/>
                <a:cs typeface="Cambria"/>
              </a:rPr>
              <a:t> </a:t>
            </a:r>
            <a:r>
              <a:rPr dirty="0" sz="2050">
                <a:latin typeface="Cambria"/>
                <a:cs typeface="Cambria"/>
              </a:rPr>
              <a:t>Il</a:t>
            </a:r>
            <a:r>
              <a:rPr dirty="0" sz="2050" spc="80">
                <a:latin typeface="Cambria"/>
                <a:cs typeface="Cambria"/>
              </a:rPr>
              <a:t> </a:t>
            </a:r>
            <a:r>
              <a:rPr dirty="0" sz="2050" spc="-20">
                <a:latin typeface="Cambria"/>
                <a:cs typeface="Cambria"/>
              </a:rPr>
              <a:t>faut </a:t>
            </a:r>
            <a:r>
              <a:rPr dirty="0" sz="2150" spc="-30">
                <a:latin typeface="Cambria"/>
                <a:cs typeface="Cambria"/>
              </a:rPr>
              <a:t>anticiper</a:t>
            </a:r>
            <a:r>
              <a:rPr dirty="0" sz="2150" spc="10">
                <a:latin typeface="Cambria"/>
                <a:cs typeface="Cambria"/>
              </a:rPr>
              <a:t> </a:t>
            </a:r>
            <a:r>
              <a:rPr dirty="0" sz="2150" spc="-50">
                <a:latin typeface="Cambria"/>
                <a:cs typeface="Cambria"/>
              </a:rPr>
              <a:t>les</a:t>
            </a:r>
            <a:r>
              <a:rPr dirty="0" sz="2150" spc="-75">
                <a:latin typeface="Cambria"/>
                <a:cs typeface="Cambria"/>
              </a:rPr>
              <a:t> </a:t>
            </a:r>
            <a:r>
              <a:rPr dirty="0" sz="2150" spc="-35">
                <a:latin typeface="Cambria"/>
                <a:cs typeface="Cambria"/>
              </a:rPr>
              <a:t>difficultés</a:t>
            </a:r>
            <a:r>
              <a:rPr dirty="0" sz="2150" spc="-30">
                <a:latin typeface="Cambria"/>
                <a:cs typeface="Cambria"/>
              </a:rPr>
              <a:t> </a:t>
            </a:r>
            <a:r>
              <a:rPr dirty="0" sz="2150" spc="-20">
                <a:latin typeface="Cambria"/>
                <a:cs typeface="Cambria"/>
              </a:rPr>
              <a:t>et</a:t>
            </a:r>
            <a:r>
              <a:rPr dirty="0" sz="2150" spc="-95">
                <a:latin typeface="Cambria"/>
                <a:cs typeface="Cambria"/>
              </a:rPr>
              <a:t> </a:t>
            </a:r>
            <a:r>
              <a:rPr dirty="0" sz="2150" spc="-10">
                <a:latin typeface="Cambria"/>
                <a:cs typeface="Cambria"/>
              </a:rPr>
              <a:t>rassurer.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148509" y="4961466"/>
            <a:ext cx="5219065" cy="1525905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marL="227329" marR="5080" indent="-214629">
              <a:lnSpc>
                <a:spcPts val="2350"/>
              </a:lnSpc>
              <a:spcBef>
                <a:spcPts val="300"/>
              </a:spcBef>
              <a:buChar char="•"/>
              <a:tabLst>
                <a:tab pos="227329" algn="l"/>
                <a:tab pos="231140" algn="l"/>
              </a:tabLst>
            </a:pPr>
            <a:r>
              <a:rPr dirty="0" sz="2050">
                <a:latin typeface="Cambria"/>
                <a:cs typeface="Cambria"/>
              </a:rPr>
              <a:t>	</a:t>
            </a:r>
            <a:r>
              <a:rPr dirty="0" sz="2050">
                <a:solidFill>
                  <a:srgbClr val="314959"/>
                </a:solidFill>
                <a:latin typeface="Cambria"/>
                <a:cs typeface="Cambria"/>
              </a:rPr>
              <a:t>Phasage</a:t>
            </a:r>
            <a:r>
              <a:rPr dirty="0" sz="2050" spc="130">
                <a:solidFill>
                  <a:srgbClr val="314959"/>
                </a:solidFill>
                <a:latin typeface="Cambria"/>
                <a:cs typeface="Cambria"/>
              </a:rPr>
              <a:t> </a:t>
            </a:r>
            <a:r>
              <a:rPr dirty="0" sz="2050">
                <a:latin typeface="Cambria"/>
                <a:cs typeface="Cambria"/>
              </a:rPr>
              <a:t>:</a:t>
            </a:r>
            <a:r>
              <a:rPr dirty="0" sz="2050" spc="-50">
                <a:latin typeface="Cambria"/>
                <a:cs typeface="Cambria"/>
              </a:rPr>
              <a:t> </a:t>
            </a:r>
            <a:r>
              <a:rPr dirty="0" sz="2050">
                <a:latin typeface="Cambria"/>
                <a:cs typeface="Cambria"/>
              </a:rPr>
              <a:t>Comment</a:t>
            </a:r>
            <a:r>
              <a:rPr dirty="0" sz="2050" spc="190">
                <a:latin typeface="Cambria"/>
                <a:cs typeface="Cambria"/>
              </a:rPr>
              <a:t> </a:t>
            </a:r>
            <a:r>
              <a:rPr dirty="0" sz="2050">
                <a:latin typeface="Cambria"/>
                <a:cs typeface="Cambria"/>
              </a:rPr>
              <a:t>le</a:t>
            </a:r>
            <a:r>
              <a:rPr dirty="0" sz="2050" spc="-25">
                <a:latin typeface="Cambria"/>
                <a:cs typeface="Cambria"/>
              </a:rPr>
              <a:t> </a:t>
            </a:r>
            <a:r>
              <a:rPr dirty="0" sz="2050" spc="-10">
                <a:latin typeface="Cambria"/>
                <a:cs typeface="Cambria"/>
              </a:rPr>
              <a:t>déploiement</a:t>
            </a:r>
            <a:r>
              <a:rPr dirty="0" sz="2050" spc="270">
                <a:latin typeface="Cambria"/>
                <a:cs typeface="Cambria"/>
              </a:rPr>
              <a:t> </a:t>
            </a:r>
            <a:r>
              <a:rPr dirty="0" sz="2050" spc="-85">
                <a:latin typeface="Cambria"/>
                <a:cs typeface="Cambria"/>
              </a:rPr>
              <a:t>va-</a:t>
            </a:r>
            <a:r>
              <a:rPr dirty="0" sz="2050">
                <a:latin typeface="Cambria"/>
                <a:cs typeface="Cambria"/>
              </a:rPr>
              <a:t>t</a:t>
            </a:r>
            <a:r>
              <a:rPr dirty="0" sz="2050" spc="340">
                <a:latin typeface="Cambria"/>
                <a:cs typeface="Cambria"/>
              </a:rPr>
              <a:t> </a:t>
            </a:r>
            <a:r>
              <a:rPr dirty="0" sz="2050">
                <a:latin typeface="Cambria"/>
                <a:cs typeface="Cambria"/>
              </a:rPr>
              <a:t>il</a:t>
            </a:r>
            <a:r>
              <a:rPr dirty="0" sz="2050" spc="-10">
                <a:latin typeface="Cambria"/>
                <a:cs typeface="Cambria"/>
              </a:rPr>
              <a:t> </a:t>
            </a:r>
            <a:r>
              <a:rPr dirty="0" sz="2050" spc="-25">
                <a:latin typeface="Cambria"/>
                <a:cs typeface="Cambria"/>
              </a:rPr>
              <a:t>se </a:t>
            </a:r>
            <a:r>
              <a:rPr dirty="0" sz="2150" spc="-45">
                <a:latin typeface="Cambria"/>
                <a:cs typeface="Cambria"/>
              </a:rPr>
              <a:t>dérouler</a:t>
            </a:r>
            <a:r>
              <a:rPr dirty="0" sz="2150" spc="-75">
                <a:latin typeface="Cambria"/>
                <a:cs typeface="Cambria"/>
              </a:rPr>
              <a:t> </a:t>
            </a:r>
            <a:r>
              <a:rPr dirty="0" sz="2150" spc="-200">
                <a:latin typeface="Cambria"/>
                <a:cs typeface="Cambria"/>
              </a:rPr>
              <a:t>?</a:t>
            </a:r>
            <a:r>
              <a:rPr dirty="0" sz="2150" spc="5">
                <a:latin typeface="Cambria"/>
                <a:cs typeface="Cambria"/>
              </a:rPr>
              <a:t> </a:t>
            </a:r>
            <a:r>
              <a:rPr dirty="0" sz="2150" spc="-45">
                <a:latin typeface="Cambria"/>
                <a:cs typeface="Cambria"/>
              </a:rPr>
              <a:t>(ex</a:t>
            </a:r>
            <a:r>
              <a:rPr dirty="0" sz="2150" spc="-25">
                <a:latin typeface="Cambria"/>
                <a:cs typeface="Cambria"/>
              </a:rPr>
              <a:t> </a:t>
            </a:r>
            <a:r>
              <a:rPr dirty="0" sz="2150">
                <a:latin typeface="Cambria"/>
                <a:cs typeface="Cambria"/>
              </a:rPr>
              <a:t>:</a:t>
            </a:r>
            <a:r>
              <a:rPr dirty="0" sz="2150" spc="-95">
                <a:latin typeface="Cambria"/>
                <a:cs typeface="Cambria"/>
              </a:rPr>
              <a:t> </a:t>
            </a:r>
            <a:r>
              <a:rPr dirty="0" sz="2150" spc="-55">
                <a:latin typeface="Cambria"/>
                <a:cs typeface="Cambria"/>
              </a:rPr>
              <a:t>projet</a:t>
            </a:r>
            <a:r>
              <a:rPr dirty="0" sz="2150" spc="-15">
                <a:latin typeface="Cambria"/>
                <a:cs typeface="Cambria"/>
              </a:rPr>
              <a:t> </a:t>
            </a:r>
            <a:r>
              <a:rPr dirty="0" sz="2150" spc="-20">
                <a:latin typeface="Cambria"/>
                <a:cs typeface="Cambria"/>
              </a:rPr>
              <a:t>pilote,</a:t>
            </a:r>
            <a:r>
              <a:rPr dirty="0" sz="2150" spc="45">
                <a:latin typeface="Cambria"/>
                <a:cs typeface="Cambria"/>
              </a:rPr>
              <a:t> </a:t>
            </a:r>
            <a:r>
              <a:rPr dirty="0" sz="2150" spc="-20">
                <a:latin typeface="Cambria"/>
                <a:cs typeface="Cambria"/>
              </a:rPr>
              <a:t>puis </a:t>
            </a:r>
            <a:r>
              <a:rPr dirty="0" sz="2150" spc="-10">
                <a:latin typeface="Cambria"/>
                <a:cs typeface="Cambria"/>
              </a:rPr>
              <a:t>généralisation).</a:t>
            </a:r>
            <a:endParaRPr sz="2150">
              <a:latin typeface="Cambria"/>
              <a:cs typeface="Cambria"/>
            </a:endParaRPr>
          </a:p>
          <a:p>
            <a:pPr marL="232410" indent="-219710">
              <a:lnSpc>
                <a:spcPts val="2120"/>
              </a:lnSpc>
              <a:buClr>
                <a:srgbClr val="000000"/>
              </a:buClr>
              <a:buChar char="•"/>
              <a:tabLst>
                <a:tab pos="232410" algn="l"/>
              </a:tabLst>
            </a:pPr>
            <a:r>
              <a:rPr dirty="0" sz="2150">
                <a:solidFill>
                  <a:srgbClr val="3F5469"/>
                </a:solidFill>
                <a:latin typeface="Cambria"/>
                <a:cs typeface="Cambria"/>
              </a:rPr>
              <a:t>Calendrier</a:t>
            </a:r>
            <a:r>
              <a:rPr dirty="0" sz="2150">
                <a:latin typeface="Cambria"/>
                <a:cs typeface="Cambria"/>
              </a:rPr>
              <a:t>:</a:t>
            </a:r>
            <a:r>
              <a:rPr dirty="0" sz="2150" spc="-145">
                <a:latin typeface="Cambria"/>
                <a:cs typeface="Cambria"/>
              </a:rPr>
              <a:t> </a:t>
            </a:r>
            <a:r>
              <a:rPr dirty="0" sz="2150" spc="-30">
                <a:latin typeface="Cambria"/>
                <a:cs typeface="Cambria"/>
              </a:rPr>
              <a:t>Quelles</a:t>
            </a:r>
            <a:r>
              <a:rPr dirty="0" sz="2150" spc="70">
                <a:latin typeface="Cambria"/>
                <a:cs typeface="Cambria"/>
              </a:rPr>
              <a:t> </a:t>
            </a:r>
            <a:r>
              <a:rPr dirty="0" sz="2150" spc="-55">
                <a:latin typeface="Cambria"/>
                <a:cs typeface="Cambria"/>
              </a:rPr>
              <a:t>sont</a:t>
            </a:r>
            <a:r>
              <a:rPr dirty="0" sz="2150" spc="190">
                <a:latin typeface="Cambria"/>
                <a:cs typeface="Cambria"/>
              </a:rPr>
              <a:t> </a:t>
            </a:r>
            <a:r>
              <a:rPr dirty="0" sz="2150" spc="-25">
                <a:latin typeface="Cambria"/>
                <a:cs typeface="Cambria"/>
              </a:rPr>
              <a:t>les</a:t>
            </a:r>
            <a:r>
              <a:rPr dirty="0" sz="2150" spc="-85">
                <a:latin typeface="Cambria"/>
                <a:cs typeface="Cambria"/>
              </a:rPr>
              <a:t> </a:t>
            </a:r>
            <a:r>
              <a:rPr dirty="0" sz="2150" spc="-35">
                <a:latin typeface="Cambria"/>
                <a:cs typeface="Cambria"/>
              </a:rPr>
              <a:t>grandes</a:t>
            </a:r>
            <a:r>
              <a:rPr dirty="0" sz="2150" spc="110">
                <a:latin typeface="Cambria"/>
                <a:cs typeface="Cambria"/>
              </a:rPr>
              <a:t> </a:t>
            </a:r>
            <a:r>
              <a:rPr dirty="0" sz="2150" spc="-10">
                <a:latin typeface="Cambria"/>
                <a:cs typeface="Cambria"/>
              </a:rPr>
              <a:t>étapes</a:t>
            </a:r>
            <a:endParaRPr sz="2150">
              <a:latin typeface="Cambria"/>
              <a:cs typeface="Cambria"/>
            </a:endParaRPr>
          </a:p>
          <a:p>
            <a:pPr marL="234315">
              <a:lnSpc>
                <a:spcPts val="2440"/>
              </a:lnSpc>
              <a:tabLst>
                <a:tab pos="2620010" algn="l"/>
                <a:tab pos="5005070" algn="l"/>
              </a:tabLst>
            </a:pPr>
            <a:r>
              <a:rPr dirty="0" sz="2150" spc="-20">
                <a:latin typeface="Cambria"/>
                <a:cs typeface="Cambria"/>
              </a:rPr>
              <a:t>et</a:t>
            </a:r>
            <a:r>
              <a:rPr dirty="0" sz="2150" spc="-90">
                <a:latin typeface="Cambria"/>
                <a:cs typeface="Cambria"/>
              </a:rPr>
              <a:t> </a:t>
            </a:r>
            <a:r>
              <a:rPr dirty="0" sz="2150" spc="-50">
                <a:latin typeface="Cambria"/>
                <a:cs typeface="Cambria"/>
              </a:rPr>
              <a:t>les</a:t>
            </a:r>
            <a:r>
              <a:rPr dirty="0" sz="2150" spc="-70">
                <a:latin typeface="Cambria"/>
                <a:cs typeface="Cambria"/>
              </a:rPr>
              <a:t> </a:t>
            </a:r>
            <a:r>
              <a:rPr dirty="0" sz="2150" spc="-25">
                <a:latin typeface="Cambria"/>
                <a:cs typeface="Cambria"/>
              </a:rPr>
              <a:t>délais</a:t>
            </a:r>
            <a:r>
              <a:rPr dirty="0" sz="2150" spc="-5">
                <a:latin typeface="Cambria"/>
                <a:cs typeface="Cambria"/>
              </a:rPr>
              <a:t> </a:t>
            </a:r>
            <a:r>
              <a:rPr dirty="0" sz="2150" spc="-200">
                <a:latin typeface="Cambria"/>
                <a:cs typeface="Cambria"/>
              </a:rPr>
              <a:t>?</a:t>
            </a:r>
            <a:r>
              <a:rPr dirty="0" sz="2150">
                <a:latin typeface="Cambria"/>
                <a:cs typeface="Cambria"/>
              </a:rPr>
              <a:t> </a:t>
            </a:r>
            <a:r>
              <a:rPr dirty="0" sz="2150" spc="65">
                <a:latin typeface="Cambria"/>
                <a:cs typeface="Cambria"/>
              </a:rPr>
              <a:t>(ex:</a:t>
            </a:r>
            <a:r>
              <a:rPr dirty="0" sz="2150">
                <a:latin typeface="Cambria"/>
                <a:cs typeface="Cambria"/>
              </a:rPr>
              <a:t>	</a:t>
            </a:r>
            <a:r>
              <a:rPr dirty="0" sz="2150">
                <a:solidFill>
                  <a:srgbClr val="A58757"/>
                </a:solidFill>
                <a:latin typeface="Cambria"/>
                <a:cs typeface="Cambria"/>
              </a:rPr>
              <a:t>,</a:t>
            </a:r>
            <a:r>
              <a:rPr dirty="0" sz="2150" spc="90">
                <a:solidFill>
                  <a:srgbClr val="A58757"/>
                </a:solidFill>
                <a:latin typeface="Cambria"/>
                <a:cs typeface="Cambria"/>
              </a:rPr>
              <a:t> </a:t>
            </a:r>
            <a:r>
              <a:rPr dirty="0" sz="2150" spc="-50">
                <a:solidFill>
                  <a:srgbClr val="A88C5D"/>
                </a:solidFill>
                <a:latin typeface="Cambria"/>
                <a:cs typeface="Cambria"/>
              </a:rPr>
              <a:t>.</a:t>
            </a:r>
            <a:r>
              <a:rPr dirty="0" sz="2150">
                <a:solidFill>
                  <a:srgbClr val="A88C5D"/>
                </a:solidFill>
                <a:latin typeface="Cambria"/>
                <a:cs typeface="Cambria"/>
              </a:rPr>
              <a:t>	</a:t>
            </a:r>
            <a:r>
              <a:rPr dirty="0" sz="2150" spc="-25">
                <a:latin typeface="Cambria"/>
                <a:cs typeface="Cambria"/>
              </a:rPr>
              <a:t>).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149793" y="6443486"/>
            <a:ext cx="4784725" cy="63309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32410" indent="-219710">
              <a:lnSpc>
                <a:spcPts val="2350"/>
              </a:lnSpc>
              <a:spcBef>
                <a:spcPts val="110"/>
              </a:spcBef>
              <a:buClr>
                <a:srgbClr val="000000"/>
              </a:buClr>
              <a:buChar char="•"/>
              <a:tabLst>
                <a:tab pos="232410" algn="l"/>
              </a:tabLst>
            </a:pPr>
            <a:r>
              <a:rPr dirty="0" sz="2000" spc="60">
                <a:solidFill>
                  <a:srgbClr val="3D566D"/>
                </a:solidFill>
                <a:latin typeface="Cambria"/>
                <a:cs typeface="Cambria"/>
              </a:rPr>
              <a:t>Accompagnement</a:t>
            </a:r>
            <a:r>
              <a:rPr dirty="0" sz="2000" spc="210">
                <a:solidFill>
                  <a:srgbClr val="3D566D"/>
                </a:solidFill>
                <a:latin typeface="Cambria"/>
                <a:cs typeface="Cambria"/>
              </a:rPr>
              <a:t> </a:t>
            </a:r>
            <a:r>
              <a:rPr dirty="0" sz="2000">
                <a:latin typeface="Cambria"/>
                <a:cs typeface="Cambria"/>
              </a:rPr>
              <a:t>: Comment</a:t>
            </a:r>
            <a:r>
              <a:rPr dirty="0" sz="2000" spc="385">
                <a:latin typeface="Cambria"/>
                <a:cs typeface="Cambria"/>
              </a:rPr>
              <a:t> </a:t>
            </a:r>
            <a:r>
              <a:rPr dirty="0" sz="2000" spc="-20">
                <a:latin typeface="Cambria"/>
                <a:cs typeface="Cambria"/>
              </a:rPr>
              <a:t>allez-vous</a:t>
            </a:r>
            <a:endParaRPr sz="2000">
              <a:latin typeface="Cambria"/>
              <a:cs typeface="Cambria"/>
            </a:endParaRPr>
          </a:p>
          <a:p>
            <a:pPr marL="236854">
              <a:lnSpc>
                <a:spcPts val="2410"/>
              </a:lnSpc>
            </a:pPr>
            <a:r>
              <a:rPr dirty="0" sz="2050">
                <a:latin typeface="Cambria"/>
                <a:cs typeface="Cambria"/>
              </a:rPr>
              <a:t>aider</a:t>
            </a:r>
            <a:r>
              <a:rPr dirty="0" sz="2050" spc="-60">
                <a:latin typeface="Cambria"/>
                <a:cs typeface="Cambria"/>
              </a:rPr>
              <a:t> </a:t>
            </a:r>
            <a:r>
              <a:rPr dirty="0" sz="2050">
                <a:latin typeface="Cambria"/>
                <a:cs typeface="Cambria"/>
              </a:rPr>
              <a:t>les</a:t>
            </a:r>
            <a:r>
              <a:rPr dirty="0" sz="2050" spc="-95">
                <a:latin typeface="Cambria"/>
                <a:cs typeface="Cambria"/>
              </a:rPr>
              <a:t> </a:t>
            </a:r>
            <a:r>
              <a:rPr dirty="0" sz="2050">
                <a:latin typeface="Cambria"/>
                <a:cs typeface="Cambria"/>
              </a:rPr>
              <a:t>équipes</a:t>
            </a:r>
            <a:r>
              <a:rPr dirty="0" sz="2050" spc="105">
                <a:latin typeface="Cambria"/>
                <a:cs typeface="Cambria"/>
              </a:rPr>
              <a:t> </a:t>
            </a:r>
            <a:r>
              <a:rPr dirty="0" sz="2050" spc="-140">
                <a:latin typeface="Cambria"/>
                <a:cs typeface="Cambria"/>
              </a:rPr>
              <a:t>?</a:t>
            </a:r>
            <a:r>
              <a:rPr dirty="0" sz="2050" spc="25">
                <a:latin typeface="Cambria"/>
                <a:cs typeface="Cambria"/>
              </a:rPr>
              <a:t> </a:t>
            </a:r>
            <a:r>
              <a:rPr dirty="0" sz="2050" spc="-20">
                <a:latin typeface="Cambria"/>
                <a:cs typeface="Cambria"/>
              </a:rPr>
              <a:t>(ex</a:t>
            </a:r>
            <a:r>
              <a:rPr dirty="0" sz="2050" spc="-70">
                <a:latin typeface="Cambria"/>
                <a:cs typeface="Cambria"/>
              </a:rPr>
              <a:t> </a:t>
            </a:r>
            <a:r>
              <a:rPr dirty="0" sz="2050" spc="-50">
                <a:latin typeface="Cambria"/>
                <a:cs typeface="Cambria"/>
              </a:rPr>
              <a:t>:</a:t>
            </a:r>
            <a:endParaRPr sz="2050">
              <a:latin typeface="Cambria"/>
              <a:cs typeface="Cambri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961747" y="7860947"/>
            <a:ext cx="5213350" cy="645795"/>
          </a:xfrm>
          <a:prstGeom prst="rect">
            <a:avLst/>
          </a:prstGeom>
        </p:spPr>
        <p:txBody>
          <a:bodyPr wrap="square" lIns="0" tIns="52069" rIns="0" bIns="0" rtlCol="0" vert="horz">
            <a:spAutoFit/>
          </a:bodyPr>
          <a:lstStyle/>
          <a:p>
            <a:pPr marL="23495" marR="5080" indent="-11430">
              <a:lnSpc>
                <a:spcPts val="2300"/>
              </a:lnSpc>
              <a:spcBef>
                <a:spcPts val="409"/>
              </a:spcBef>
            </a:pPr>
            <a:r>
              <a:rPr dirty="0" sz="2150">
                <a:solidFill>
                  <a:srgbClr val="161616"/>
                </a:solidFill>
                <a:latin typeface="Cambria"/>
                <a:cs typeface="Cambria"/>
              </a:rPr>
              <a:t>Le</a:t>
            </a:r>
            <a:r>
              <a:rPr dirty="0" sz="2150" spc="-120">
                <a:solidFill>
                  <a:srgbClr val="161616"/>
                </a:solidFill>
                <a:latin typeface="Cambria"/>
                <a:cs typeface="Cambria"/>
              </a:rPr>
              <a:t> </a:t>
            </a:r>
            <a:r>
              <a:rPr dirty="0" sz="2150" spc="-60">
                <a:latin typeface="Cambria"/>
                <a:cs typeface="Cambria"/>
              </a:rPr>
              <a:t>but</a:t>
            </a:r>
            <a:r>
              <a:rPr dirty="0" sz="2150" spc="-25">
                <a:latin typeface="Cambria"/>
                <a:cs typeface="Cambria"/>
              </a:rPr>
              <a:t> </a:t>
            </a:r>
            <a:r>
              <a:rPr dirty="0" sz="2150" spc="-95">
                <a:latin typeface="Cambria"/>
                <a:cs typeface="Cambria"/>
              </a:rPr>
              <a:t>est</a:t>
            </a:r>
            <a:r>
              <a:rPr dirty="0" sz="2150" spc="-30">
                <a:latin typeface="Cambria"/>
                <a:cs typeface="Cambria"/>
              </a:rPr>
              <a:t> </a:t>
            </a:r>
            <a:r>
              <a:rPr dirty="0" sz="2150">
                <a:latin typeface="Cambria"/>
                <a:cs typeface="Cambria"/>
              </a:rPr>
              <a:t>de</a:t>
            </a:r>
            <a:r>
              <a:rPr dirty="0" sz="2150" spc="-75">
                <a:latin typeface="Cambria"/>
                <a:cs typeface="Cambria"/>
              </a:rPr>
              <a:t> </a:t>
            </a:r>
            <a:r>
              <a:rPr dirty="0" sz="2150" spc="-50">
                <a:latin typeface="Cambria"/>
                <a:cs typeface="Cambria"/>
              </a:rPr>
              <a:t>montrer</a:t>
            </a:r>
            <a:r>
              <a:rPr dirty="0" sz="2150" spc="-10">
                <a:latin typeface="Cambria"/>
                <a:cs typeface="Cambria"/>
              </a:rPr>
              <a:t> </a:t>
            </a:r>
            <a:r>
              <a:rPr dirty="0" sz="2150">
                <a:latin typeface="Cambria"/>
                <a:cs typeface="Cambria"/>
              </a:rPr>
              <a:t>que</a:t>
            </a:r>
            <a:r>
              <a:rPr dirty="0" sz="2150" spc="-70">
                <a:latin typeface="Cambria"/>
                <a:cs typeface="Cambria"/>
              </a:rPr>
              <a:t> </a:t>
            </a:r>
            <a:r>
              <a:rPr dirty="0" sz="2150" spc="-60">
                <a:latin typeface="Cambria"/>
                <a:cs typeface="Cambria"/>
              </a:rPr>
              <a:t>vous</a:t>
            </a:r>
            <a:r>
              <a:rPr dirty="0" sz="2150" spc="-45">
                <a:latin typeface="Cambria"/>
                <a:cs typeface="Cambria"/>
              </a:rPr>
              <a:t> </a:t>
            </a:r>
            <a:r>
              <a:rPr dirty="0" sz="2150" spc="-50">
                <a:latin typeface="Cambria"/>
                <a:cs typeface="Cambria"/>
              </a:rPr>
              <a:t>avez</a:t>
            </a:r>
            <a:r>
              <a:rPr dirty="0" sz="2150" spc="-25">
                <a:latin typeface="Cambria"/>
                <a:cs typeface="Cambria"/>
              </a:rPr>
              <a:t> </a:t>
            </a:r>
            <a:r>
              <a:rPr dirty="0" sz="2150" spc="-40">
                <a:latin typeface="Cambria"/>
                <a:cs typeface="Cambria"/>
              </a:rPr>
              <a:t>pensé</a:t>
            </a:r>
            <a:r>
              <a:rPr dirty="0" sz="2150" spc="-15">
                <a:latin typeface="Cambria"/>
                <a:cs typeface="Cambria"/>
              </a:rPr>
              <a:t> </a:t>
            </a:r>
            <a:r>
              <a:rPr dirty="0" sz="2150">
                <a:latin typeface="Cambria"/>
                <a:cs typeface="Cambria"/>
              </a:rPr>
              <a:t>à</a:t>
            </a:r>
            <a:r>
              <a:rPr dirty="0" sz="2150" spc="-120">
                <a:latin typeface="Cambria"/>
                <a:cs typeface="Cambria"/>
              </a:rPr>
              <a:t> </a:t>
            </a:r>
            <a:r>
              <a:rPr dirty="0" sz="2150" spc="-25">
                <a:latin typeface="Cambria"/>
                <a:cs typeface="Cambria"/>
              </a:rPr>
              <a:t>la </a:t>
            </a:r>
            <a:r>
              <a:rPr dirty="0" sz="2150" spc="-40">
                <a:latin typeface="Cambria"/>
                <a:cs typeface="Cambria"/>
              </a:rPr>
              <a:t>transition,</a:t>
            </a:r>
            <a:r>
              <a:rPr dirty="0" sz="2150" spc="20">
                <a:latin typeface="Cambria"/>
                <a:cs typeface="Cambria"/>
              </a:rPr>
              <a:t> </a:t>
            </a:r>
            <a:r>
              <a:rPr dirty="0" sz="2150" spc="-50">
                <a:latin typeface="Cambria"/>
                <a:cs typeface="Cambria"/>
              </a:rPr>
              <a:t>pas</a:t>
            </a:r>
            <a:r>
              <a:rPr dirty="0" sz="2150" spc="-75">
                <a:latin typeface="Cambria"/>
                <a:cs typeface="Cambria"/>
              </a:rPr>
              <a:t> </a:t>
            </a:r>
            <a:r>
              <a:rPr dirty="0" sz="2150" spc="-40">
                <a:latin typeface="Cambria"/>
                <a:cs typeface="Cambria"/>
              </a:rPr>
              <a:t>seulement</a:t>
            </a:r>
            <a:r>
              <a:rPr dirty="0" sz="2150" spc="100">
                <a:latin typeface="Cambria"/>
                <a:cs typeface="Cambria"/>
              </a:rPr>
              <a:t> </a:t>
            </a:r>
            <a:r>
              <a:rPr dirty="0" sz="2150">
                <a:latin typeface="Cambria"/>
                <a:cs typeface="Cambria"/>
              </a:rPr>
              <a:t>à</a:t>
            </a:r>
            <a:r>
              <a:rPr dirty="0" sz="2150" spc="-120">
                <a:latin typeface="Cambria"/>
                <a:cs typeface="Cambria"/>
              </a:rPr>
              <a:t> </a:t>
            </a:r>
            <a:r>
              <a:rPr dirty="0" sz="2150">
                <a:latin typeface="Cambria"/>
                <a:cs typeface="Cambria"/>
              </a:rPr>
              <a:t>la</a:t>
            </a:r>
            <a:r>
              <a:rPr dirty="0" sz="2150" spc="-105">
                <a:latin typeface="Cambria"/>
                <a:cs typeface="Cambria"/>
              </a:rPr>
              <a:t> </a:t>
            </a:r>
            <a:r>
              <a:rPr dirty="0" sz="2150" spc="-10">
                <a:latin typeface="Cambria"/>
                <a:cs typeface="Cambria"/>
              </a:rPr>
              <a:t>cible.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833485" y="4313766"/>
            <a:ext cx="795020" cy="3429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050">
                <a:latin typeface="Cambria"/>
                <a:cs typeface="Cambria"/>
              </a:rPr>
              <a:t>Mois</a:t>
            </a:r>
            <a:r>
              <a:rPr dirty="0" sz="2050" spc="235">
                <a:latin typeface="Cambria"/>
                <a:cs typeface="Cambria"/>
              </a:rPr>
              <a:t> </a:t>
            </a:r>
            <a:r>
              <a:rPr dirty="0" sz="2050" spc="-50">
                <a:latin typeface="Cambria"/>
                <a:cs typeface="Cambria"/>
              </a:rPr>
              <a:t>1</a:t>
            </a:r>
            <a:endParaRPr sz="2050">
              <a:latin typeface="Cambria"/>
              <a:cs typeface="Cambri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9420985" y="4313766"/>
            <a:ext cx="798830" cy="3429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050">
                <a:latin typeface="Cambria"/>
                <a:cs typeface="Cambria"/>
              </a:rPr>
              <a:t>Mois</a:t>
            </a:r>
            <a:r>
              <a:rPr dirty="0" sz="2050" spc="185">
                <a:latin typeface="Cambria"/>
                <a:cs typeface="Cambria"/>
              </a:rPr>
              <a:t> </a:t>
            </a:r>
            <a:r>
              <a:rPr dirty="0" sz="2050" spc="5">
                <a:latin typeface="Cambria"/>
                <a:cs typeface="Cambria"/>
              </a:rPr>
              <a:t>2</a:t>
            </a:r>
            <a:endParaRPr sz="2050">
              <a:latin typeface="Cambria"/>
              <a:cs typeface="Cambri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0970385" y="4313766"/>
            <a:ext cx="810895" cy="3429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050" spc="80">
                <a:latin typeface="Cambria"/>
                <a:cs typeface="Cambria"/>
              </a:rPr>
              <a:t>Mois</a:t>
            </a:r>
            <a:r>
              <a:rPr dirty="0" sz="2050" spc="-55">
                <a:latin typeface="Cambria"/>
                <a:cs typeface="Cambria"/>
              </a:rPr>
              <a:t> </a:t>
            </a:r>
            <a:r>
              <a:rPr dirty="0" sz="2050" spc="15">
                <a:latin typeface="Cambria"/>
                <a:cs typeface="Cambria"/>
              </a:rPr>
              <a:t>3</a:t>
            </a:r>
            <a:endParaRPr sz="2050">
              <a:latin typeface="Cambria"/>
              <a:cs typeface="Cambri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2481685" y="4313766"/>
            <a:ext cx="798830" cy="3429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050">
                <a:latin typeface="Cambria"/>
                <a:cs typeface="Cambria"/>
              </a:rPr>
              <a:t>Mois</a:t>
            </a:r>
            <a:r>
              <a:rPr dirty="0" sz="2050" spc="135">
                <a:latin typeface="Cambria"/>
                <a:cs typeface="Cambria"/>
              </a:rPr>
              <a:t> </a:t>
            </a:r>
            <a:r>
              <a:rPr dirty="0" sz="2050" spc="50">
                <a:latin typeface="Cambria"/>
                <a:cs typeface="Cambria"/>
              </a:rPr>
              <a:t>4</a:t>
            </a:r>
            <a:endParaRPr sz="2050">
              <a:latin typeface="Cambria"/>
              <a:cs typeface="Cambri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4031087" y="4313766"/>
            <a:ext cx="796290" cy="3429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050">
                <a:latin typeface="Cambria"/>
                <a:cs typeface="Cambria"/>
              </a:rPr>
              <a:t>Mois</a:t>
            </a:r>
            <a:r>
              <a:rPr dirty="0" sz="2050" spc="160">
                <a:latin typeface="Cambria"/>
                <a:cs typeface="Cambria"/>
              </a:rPr>
              <a:t> </a:t>
            </a:r>
            <a:r>
              <a:rPr dirty="0" sz="2050" spc="5">
                <a:latin typeface="Cambria"/>
                <a:cs typeface="Cambria"/>
              </a:rPr>
              <a:t>5</a:t>
            </a:r>
            <a:endParaRPr sz="2050">
              <a:latin typeface="Cambria"/>
              <a:cs typeface="Cambri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5542387" y="4313766"/>
            <a:ext cx="803275" cy="3429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050">
                <a:latin typeface="Cambria"/>
                <a:cs typeface="Cambria"/>
              </a:rPr>
              <a:t>Mois</a:t>
            </a:r>
            <a:r>
              <a:rPr dirty="0" sz="2050" spc="185">
                <a:latin typeface="Cambria"/>
                <a:cs typeface="Cambria"/>
              </a:rPr>
              <a:t> </a:t>
            </a:r>
            <a:r>
              <a:rPr dirty="0" sz="2050" spc="40">
                <a:latin typeface="Cambria"/>
                <a:cs typeface="Cambria"/>
              </a:rPr>
              <a:t>6</a:t>
            </a:r>
            <a:endParaRPr sz="2050">
              <a:latin typeface="Cambria"/>
              <a:cs typeface="Cambri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8404469" y="6942666"/>
            <a:ext cx="1253490" cy="3429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050" spc="-10">
                <a:latin typeface="Cambria"/>
                <a:cs typeface="Cambria"/>
              </a:rPr>
              <a:t>Formation</a:t>
            </a:r>
            <a:endParaRPr sz="2050">
              <a:latin typeface="Cambria"/>
              <a:cs typeface="Cambri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0740746" y="6933847"/>
            <a:ext cx="1317625" cy="645795"/>
          </a:xfrm>
          <a:prstGeom prst="rect">
            <a:avLst/>
          </a:prstGeom>
        </p:spPr>
        <p:txBody>
          <a:bodyPr wrap="square" lIns="0" tIns="52069" rIns="0" bIns="0" rtlCol="0" vert="horz">
            <a:spAutoFit/>
          </a:bodyPr>
          <a:lstStyle/>
          <a:p>
            <a:pPr marL="330200" marR="5080" indent="-317500">
              <a:lnSpc>
                <a:spcPts val="2300"/>
              </a:lnSpc>
              <a:spcBef>
                <a:spcPts val="409"/>
              </a:spcBef>
            </a:pPr>
            <a:r>
              <a:rPr dirty="0" sz="2150" spc="-10">
                <a:latin typeface="Cambria"/>
                <a:cs typeface="Cambria"/>
              </a:rPr>
              <a:t>Lancement Pilote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13661885" y="6933847"/>
            <a:ext cx="1510665" cy="645795"/>
          </a:xfrm>
          <a:prstGeom prst="rect">
            <a:avLst/>
          </a:prstGeom>
        </p:spPr>
        <p:txBody>
          <a:bodyPr wrap="square" lIns="0" tIns="52069" rIns="0" bIns="0" rtlCol="0" vert="horz">
            <a:spAutoFit/>
          </a:bodyPr>
          <a:lstStyle/>
          <a:p>
            <a:pPr marL="139700" marR="5080" indent="-127635">
              <a:lnSpc>
                <a:spcPts val="2300"/>
              </a:lnSpc>
              <a:spcBef>
                <a:spcPts val="409"/>
              </a:spcBef>
            </a:pPr>
            <a:r>
              <a:rPr dirty="0" sz="2150" spc="-20">
                <a:latin typeface="Cambria"/>
                <a:cs typeface="Cambria"/>
              </a:rPr>
              <a:t>Déploiement </a:t>
            </a:r>
            <a:r>
              <a:rPr dirty="0" sz="2150" spc="-10">
                <a:latin typeface="Cambria"/>
                <a:cs typeface="Cambria"/>
              </a:rPr>
              <a:t>Généralisé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15707030" y="9439980"/>
            <a:ext cx="128270" cy="2266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-50">
                <a:latin typeface="Cambria"/>
                <a:cs typeface="Cambria"/>
              </a:rPr>
              <a:t>G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16348023" y="9439980"/>
            <a:ext cx="996950" cy="2266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-10">
                <a:latin typeface="Cambria"/>
                <a:cs typeface="Cambria"/>
              </a:rPr>
              <a:t>NotebookLM</a:t>
            </a:r>
            <a:endParaRPr sz="13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12400" y="5638800"/>
            <a:ext cx="3911600" cy="35941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48200" y="1384300"/>
            <a:ext cx="190500" cy="889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83600" y="1485900"/>
            <a:ext cx="3810000" cy="33655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750800" y="1524000"/>
            <a:ext cx="3721100" cy="35052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49435" y="1029052"/>
            <a:ext cx="4890135" cy="162369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4385"/>
              </a:lnSpc>
              <a:spcBef>
                <a:spcPts val="95"/>
              </a:spcBef>
            </a:pPr>
            <a:r>
              <a:rPr dirty="0" sz="4100" spc="-204">
                <a:solidFill>
                  <a:srgbClr val="000000"/>
                </a:solidFill>
              </a:rPr>
              <a:t>Étape</a:t>
            </a:r>
            <a:r>
              <a:rPr dirty="0" sz="4100" spc="-105">
                <a:solidFill>
                  <a:srgbClr val="000000"/>
                </a:solidFill>
              </a:rPr>
              <a:t> </a:t>
            </a:r>
            <a:r>
              <a:rPr dirty="0" sz="4100" spc="-100">
                <a:solidFill>
                  <a:srgbClr val="000000"/>
                </a:solidFill>
              </a:rPr>
              <a:t>5</a:t>
            </a:r>
            <a:r>
              <a:rPr dirty="0" sz="4100" spc="-515">
                <a:solidFill>
                  <a:srgbClr val="000000"/>
                </a:solidFill>
              </a:rPr>
              <a:t> </a:t>
            </a:r>
            <a:r>
              <a:rPr dirty="0" sz="4100" spc="-55">
                <a:solidFill>
                  <a:srgbClr val="000000"/>
                </a:solidFill>
              </a:rPr>
              <a:t>:</a:t>
            </a:r>
            <a:r>
              <a:rPr dirty="0" sz="4100" spc="-240">
                <a:solidFill>
                  <a:srgbClr val="000000"/>
                </a:solidFill>
              </a:rPr>
              <a:t> </a:t>
            </a:r>
            <a:r>
              <a:rPr dirty="0" sz="4100" spc="-185">
                <a:solidFill>
                  <a:srgbClr val="000000"/>
                </a:solidFill>
              </a:rPr>
              <a:t>Les</a:t>
            </a:r>
            <a:r>
              <a:rPr dirty="0" sz="4100" spc="-400">
                <a:solidFill>
                  <a:srgbClr val="000000"/>
                </a:solidFill>
              </a:rPr>
              <a:t> </a:t>
            </a:r>
            <a:r>
              <a:rPr dirty="0" sz="4100" spc="-340">
                <a:solidFill>
                  <a:srgbClr val="000000"/>
                </a:solidFill>
              </a:rPr>
              <a:t>KPI</a:t>
            </a:r>
            <a:endParaRPr sz="4100"/>
          </a:p>
          <a:p>
            <a:pPr marL="15240">
              <a:lnSpc>
                <a:spcPts val="3800"/>
              </a:lnSpc>
            </a:pPr>
            <a:r>
              <a:rPr dirty="0" sz="4100" spc="-110">
                <a:solidFill>
                  <a:srgbClr val="000000"/>
                </a:solidFill>
              </a:rPr>
              <a:t>Mesurer</a:t>
            </a:r>
            <a:r>
              <a:rPr dirty="0" sz="4100" spc="-135">
                <a:solidFill>
                  <a:srgbClr val="000000"/>
                </a:solidFill>
              </a:rPr>
              <a:t> la</a:t>
            </a:r>
            <a:r>
              <a:rPr dirty="0" sz="4100" spc="-280">
                <a:solidFill>
                  <a:srgbClr val="000000"/>
                </a:solidFill>
              </a:rPr>
              <a:t> </a:t>
            </a:r>
            <a:r>
              <a:rPr dirty="0" sz="4100" spc="-60">
                <a:solidFill>
                  <a:srgbClr val="000000"/>
                </a:solidFill>
              </a:rPr>
              <a:t>réussite</a:t>
            </a:r>
            <a:r>
              <a:rPr dirty="0" sz="4100" spc="-225">
                <a:solidFill>
                  <a:srgbClr val="000000"/>
                </a:solidFill>
              </a:rPr>
              <a:t> </a:t>
            </a:r>
            <a:r>
              <a:rPr dirty="0" sz="4100" spc="-25">
                <a:solidFill>
                  <a:srgbClr val="000000"/>
                </a:solidFill>
              </a:rPr>
              <a:t>du</a:t>
            </a:r>
            <a:endParaRPr sz="4100"/>
          </a:p>
          <a:p>
            <a:pPr marL="18415">
              <a:lnSpc>
                <a:spcPts val="4395"/>
              </a:lnSpc>
            </a:pPr>
            <a:r>
              <a:rPr dirty="0" sz="4150" spc="-10">
                <a:solidFill>
                  <a:srgbClr val="000000"/>
                </a:solidFill>
              </a:rPr>
              <a:t>projet.</a:t>
            </a:r>
            <a:endParaRPr sz="4150"/>
          </a:p>
        </p:txBody>
      </p:sp>
      <p:sp>
        <p:nvSpPr>
          <p:cNvPr id="7" name="object 7" descr=""/>
          <p:cNvSpPr txBox="1"/>
          <p:nvPr/>
        </p:nvSpPr>
        <p:spPr>
          <a:xfrm>
            <a:off x="958621" y="2933700"/>
            <a:ext cx="5955665" cy="16846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780">
              <a:lnSpc>
                <a:spcPts val="2750"/>
              </a:lnSpc>
              <a:spcBef>
                <a:spcPts val="100"/>
              </a:spcBef>
            </a:pPr>
            <a:r>
              <a:rPr dirty="0" sz="2500" spc="-165">
                <a:latin typeface="Cambria"/>
                <a:cs typeface="Cambria"/>
              </a:rPr>
              <a:t>Une</a:t>
            </a:r>
            <a:r>
              <a:rPr dirty="0" sz="2500" spc="-20">
                <a:latin typeface="Cambria"/>
                <a:cs typeface="Cambria"/>
              </a:rPr>
              <a:t> </a:t>
            </a:r>
            <a:r>
              <a:rPr dirty="0" sz="2500" spc="-100">
                <a:latin typeface="Cambria"/>
                <a:cs typeface="Cambria"/>
              </a:rPr>
              <a:t>fois</a:t>
            </a:r>
            <a:r>
              <a:rPr dirty="0" sz="2500" spc="-45">
                <a:latin typeface="Cambria"/>
                <a:cs typeface="Cambria"/>
              </a:rPr>
              <a:t> </a:t>
            </a:r>
            <a:r>
              <a:rPr dirty="0" sz="2500" spc="-140">
                <a:latin typeface="Cambria"/>
                <a:cs typeface="Cambria"/>
              </a:rPr>
              <a:t>les</a:t>
            </a:r>
            <a:r>
              <a:rPr dirty="0" sz="2500" spc="-110">
                <a:latin typeface="Cambria"/>
                <a:cs typeface="Cambria"/>
              </a:rPr>
              <a:t> </a:t>
            </a:r>
            <a:r>
              <a:rPr dirty="0" sz="2500" spc="-170">
                <a:latin typeface="Cambria"/>
                <a:cs typeface="Cambria"/>
              </a:rPr>
              <a:t>travaux</a:t>
            </a:r>
            <a:r>
              <a:rPr dirty="0" sz="2500" spc="80">
                <a:latin typeface="Cambria"/>
                <a:cs typeface="Cambria"/>
              </a:rPr>
              <a:t> </a:t>
            </a:r>
            <a:r>
              <a:rPr dirty="0" sz="2500" spc="-145">
                <a:latin typeface="Cambria"/>
                <a:cs typeface="Cambria"/>
              </a:rPr>
              <a:t>terminés,</a:t>
            </a:r>
            <a:r>
              <a:rPr dirty="0" sz="2500" spc="30">
                <a:latin typeface="Cambria"/>
                <a:cs typeface="Cambria"/>
              </a:rPr>
              <a:t> </a:t>
            </a:r>
            <a:r>
              <a:rPr dirty="0" sz="2500" spc="-160">
                <a:latin typeface="Cambria"/>
                <a:cs typeface="Cambria"/>
              </a:rPr>
              <a:t>on</a:t>
            </a:r>
            <a:r>
              <a:rPr dirty="0" sz="2500" spc="35">
                <a:latin typeface="Cambria"/>
                <a:cs typeface="Cambria"/>
              </a:rPr>
              <a:t> </a:t>
            </a:r>
            <a:r>
              <a:rPr dirty="0" sz="2500" spc="-150">
                <a:latin typeface="Cambria"/>
                <a:cs typeface="Cambria"/>
              </a:rPr>
              <a:t>vérifie</a:t>
            </a:r>
            <a:r>
              <a:rPr dirty="0" sz="2500">
                <a:latin typeface="Cambria"/>
                <a:cs typeface="Cambria"/>
              </a:rPr>
              <a:t> </a:t>
            </a:r>
            <a:r>
              <a:rPr dirty="0" sz="2500" spc="-25">
                <a:latin typeface="Cambria"/>
                <a:cs typeface="Cambria"/>
              </a:rPr>
              <a:t>que</a:t>
            </a:r>
            <a:endParaRPr sz="2500">
              <a:latin typeface="Cambria"/>
              <a:cs typeface="Cambria"/>
            </a:endParaRPr>
          </a:p>
          <a:p>
            <a:pPr marL="12700" marR="5080" indent="635">
              <a:lnSpc>
                <a:spcPct val="84000"/>
              </a:lnSpc>
              <a:spcBef>
                <a:spcPts val="229"/>
              </a:spcBef>
            </a:pPr>
            <a:r>
              <a:rPr dirty="0" sz="2500" spc="-180">
                <a:latin typeface="Cambria"/>
                <a:cs typeface="Cambria"/>
              </a:rPr>
              <a:t>tout</a:t>
            </a:r>
            <a:r>
              <a:rPr dirty="0" sz="2500" spc="80">
                <a:latin typeface="Cambria"/>
                <a:cs typeface="Cambria"/>
              </a:rPr>
              <a:t> </a:t>
            </a:r>
            <a:r>
              <a:rPr dirty="0" sz="2500" spc="-145">
                <a:latin typeface="Cambria"/>
                <a:cs typeface="Cambria"/>
              </a:rPr>
              <a:t>fonctionne</a:t>
            </a:r>
            <a:r>
              <a:rPr dirty="0" sz="2500" spc="50">
                <a:latin typeface="Cambria"/>
                <a:cs typeface="Cambria"/>
              </a:rPr>
              <a:t> </a:t>
            </a:r>
            <a:r>
              <a:rPr dirty="0" sz="2500" spc="-125">
                <a:latin typeface="Cambria"/>
                <a:cs typeface="Cambria"/>
              </a:rPr>
              <a:t>et</a:t>
            </a:r>
            <a:r>
              <a:rPr dirty="0" sz="2500" spc="-95">
                <a:latin typeface="Cambria"/>
                <a:cs typeface="Cambria"/>
              </a:rPr>
              <a:t> </a:t>
            </a:r>
            <a:r>
              <a:rPr dirty="0" sz="2500" spc="-155">
                <a:latin typeface="Cambria"/>
                <a:cs typeface="Cambria"/>
              </a:rPr>
              <a:t>que</a:t>
            </a:r>
            <a:r>
              <a:rPr dirty="0" sz="2500" spc="-10">
                <a:latin typeface="Cambria"/>
                <a:cs typeface="Cambria"/>
              </a:rPr>
              <a:t> </a:t>
            </a:r>
            <a:r>
              <a:rPr dirty="0" sz="2500" spc="-105">
                <a:latin typeface="Cambria"/>
                <a:cs typeface="Cambria"/>
              </a:rPr>
              <a:t>le</a:t>
            </a:r>
            <a:r>
              <a:rPr dirty="0" sz="2500" spc="-75">
                <a:latin typeface="Cambria"/>
                <a:cs typeface="Cambria"/>
              </a:rPr>
              <a:t> </a:t>
            </a:r>
            <a:r>
              <a:rPr dirty="0" sz="2500" spc="-170">
                <a:latin typeface="Cambria"/>
                <a:cs typeface="Cambria"/>
              </a:rPr>
              <a:t>propriétaire</a:t>
            </a:r>
            <a:r>
              <a:rPr dirty="0" sz="2500" spc="80">
                <a:latin typeface="Cambria"/>
                <a:cs typeface="Cambria"/>
              </a:rPr>
              <a:t> </a:t>
            </a:r>
            <a:r>
              <a:rPr dirty="0" sz="2500" spc="-160">
                <a:latin typeface="Cambria"/>
                <a:cs typeface="Cambria"/>
              </a:rPr>
              <a:t>est</a:t>
            </a:r>
            <a:r>
              <a:rPr dirty="0" sz="2500" spc="-55">
                <a:latin typeface="Cambria"/>
                <a:cs typeface="Cambria"/>
              </a:rPr>
              <a:t> </a:t>
            </a:r>
            <a:r>
              <a:rPr dirty="0" sz="2500" spc="-70">
                <a:latin typeface="Cambria"/>
                <a:cs typeface="Cambria"/>
              </a:rPr>
              <a:t>satisfait. </a:t>
            </a:r>
            <a:r>
              <a:rPr dirty="0" sz="2400" spc="-10">
                <a:latin typeface="Cambria"/>
                <a:cs typeface="Cambria"/>
              </a:rPr>
              <a:t>En</a:t>
            </a:r>
            <a:r>
              <a:rPr dirty="0" sz="2400" spc="-125">
                <a:latin typeface="Cambria"/>
                <a:cs typeface="Cambria"/>
              </a:rPr>
              <a:t> </a:t>
            </a:r>
            <a:r>
              <a:rPr dirty="0" sz="2400" spc="-90">
                <a:latin typeface="Cambria"/>
                <a:cs typeface="Cambria"/>
              </a:rPr>
              <a:t>entreprise,</a:t>
            </a:r>
            <a:r>
              <a:rPr dirty="0" sz="2400" spc="140">
                <a:latin typeface="Cambria"/>
                <a:cs typeface="Cambria"/>
              </a:rPr>
              <a:t> </a:t>
            </a:r>
            <a:r>
              <a:rPr dirty="0" sz="2400" spc="-95">
                <a:latin typeface="Cambria"/>
                <a:cs typeface="Cambria"/>
              </a:rPr>
              <a:t>les</a:t>
            </a:r>
            <a:r>
              <a:rPr dirty="0" sz="2400" spc="-125">
                <a:latin typeface="Cambria"/>
                <a:cs typeface="Cambria"/>
              </a:rPr>
              <a:t> </a:t>
            </a:r>
            <a:r>
              <a:rPr dirty="0" sz="2400" spc="-55">
                <a:latin typeface="Cambria"/>
                <a:cs typeface="Cambria"/>
              </a:rPr>
              <a:t>KPI</a:t>
            </a:r>
            <a:r>
              <a:rPr dirty="0" sz="2400" spc="-114">
                <a:latin typeface="Cambria"/>
                <a:cs typeface="Cambria"/>
              </a:rPr>
              <a:t> </a:t>
            </a:r>
            <a:r>
              <a:rPr dirty="0" sz="2400" spc="-155">
                <a:latin typeface="Cambria"/>
                <a:cs typeface="Cambria"/>
              </a:rPr>
              <a:t>(Key</a:t>
            </a:r>
            <a:r>
              <a:rPr dirty="0" sz="2400" spc="-40">
                <a:latin typeface="Cambria"/>
                <a:cs typeface="Cambria"/>
              </a:rPr>
              <a:t> </a:t>
            </a:r>
            <a:r>
              <a:rPr dirty="0" sz="2400" spc="-10">
                <a:latin typeface="Cambria"/>
                <a:cs typeface="Cambria"/>
              </a:rPr>
              <a:t>Performance </a:t>
            </a:r>
            <a:r>
              <a:rPr dirty="0" sz="2550" spc="-175">
                <a:latin typeface="Cambria"/>
                <a:cs typeface="Cambria"/>
              </a:rPr>
              <a:t>Indicators)</a:t>
            </a:r>
            <a:r>
              <a:rPr dirty="0" sz="2550" spc="55">
                <a:latin typeface="Cambria"/>
                <a:cs typeface="Cambria"/>
              </a:rPr>
              <a:t> </a:t>
            </a:r>
            <a:r>
              <a:rPr dirty="0" sz="2550" spc="-195">
                <a:latin typeface="Cambria"/>
                <a:cs typeface="Cambria"/>
              </a:rPr>
              <a:t>sont</a:t>
            </a:r>
            <a:r>
              <a:rPr dirty="0" sz="2550" spc="45">
                <a:latin typeface="Cambria"/>
                <a:cs typeface="Cambria"/>
              </a:rPr>
              <a:t> </a:t>
            </a:r>
            <a:r>
              <a:rPr dirty="0" sz="2550" spc="-175">
                <a:latin typeface="Cambria"/>
                <a:cs typeface="Cambria"/>
              </a:rPr>
              <a:t>vos</a:t>
            </a:r>
            <a:r>
              <a:rPr dirty="0" sz="2550" spc="-100">
                <a:latin typeface="Cambria"/>
                <a:cs typeface="Cambria"/>
              </a:rPr>
              <a:t> </a:t>
            </a:r>
            <a:r>
              <a:rPr dirty="0" sz="2550" spc="-195">
                <a:latin typeface="Cambria"/>
                <a:cs typeface="Cambria"/>
              </a:rPr>
              <a:t>instruments</a:t>
            </a:r>
            <a:r>
              <a:rPr dirty="0" sz="2550" spc="50">
                <a:latin typeface="Cambria"/>
                <a:cs typeface="Cambria"/>
              </a:rPr>
              <a:t> </a:t>
            </a:r>
            <a:r>
              <a:rPr dirty="0" sz="2550" spc="-170">
                <a:latin typeface="Cambria"/>
                <a:cs typeface="Cambria"/>
              </a:rPr>
              <a:t>de</a:t>
            </a:r>
            <a:r>
              <a:rPr dirty="0" sz="2550" spc="-75">
                <a:latin typeface="Cambria"/>
                <a:cs typeface="Cambria"/>
              </a:rPr>
              <a:t> </a:t>
            </a:r>
            <a:r>
              <a:rPr dirty="0" sz="2550" spc="-165">
                <a:latin typeface="Cambria"/>
                <a:cs typeface="Cambria"/>
              </a:rPr>
              <a:t>mesure.</a:t>
            </a:r>
            <a:r>
              <a:rPr dirty="0" sz="2550" spc="155">
                <a:latin typeface="Cambria"/>
                <a:cs typeface="Cambria"/>
              </a:rPr>
              <a:t> </a:t>
            </a:r>
            <a:r>
              <a:rPr dirty="0" sz="2550" spc="-25">
                <a:latin typeface="Cambria"/>
                <a:cs typeface="Cambria"/>
              </a:rPr>
              <a:t>lls </a:t>
            </a:r>
            <a:r>
              <a:rPr dirty="0" sz="2550" spc="-200">
                <a:latin typeface="Cambria"/>
                <a:cs typeface="Cambria"/>
              </a:rPr>
              <a:t>doivent</a:t>
            </a:r>
            <a:r>
              <a:rPr dirty="0" sz="2550" spc="60">
                <a:latin typeface="Cambria"/>
                <a:cs typeface="Cambria"/>
              </a:rPr>
              <a:t> </a:t>
            </a:r>
            <a:r>
              <a:rPr dirty="0" sz="2550" spc="-165">
                <a:latin typeface="Cambria"/>
                <a:cs typeface="Cambria"/>
              </a:rPr>
              <a:t>étre</a:t>
            </a:r>
            <a:r>
              <a:rPr dirty="0" sz="2550" spc="-50">
                <a:latin typeface="Cambria"/>
                <a:cs typeface="Cambria"/>
              </a:rPr>
              <a:t> </a:t>
            </a:r>
            <a:r>
              <a:rPr dirty="0" sz="2550" spc="-160">
                <a:latin typeface="Cambria"/>
                <a:cs typeface="Cambria"/>
              </a:rPr>
              <a:t>définis</a:t>
            </a:r>
            <a:r>
              <a:rPr dirty="0" sz="2550" spc="25">
                <a:latin typeface="Cambria"/>
                <a:cs typeface="Cambria"/>
              </a:rPr>
              <a:t> </a:t>
            </a:r>
            <a:r>
              <a:rPr dirty="0" sz="2550" spc="-180" i="1">
                <a:latin typeface="Cambria"/>
                <a:cs typeface="Cambria"/>
              </a:rPr>
              <a:t>avant</a:t>
            </a:r>
            <a:r>
              <a:rPr dirty="0" sz="2550" spc="10" i="1">
                <a:latin typeface="Cambria"/>
                <a:cs typeface="Cambria"/>
              </a:rPr>
              <a:t> </a:t>
            </a:r>
            <a:r>
              <a:rPr dirty="0" sz="2550" spc="-70">
                <a:latin typeface="Cambria"/>
                <a:cs typeface="Cambria"/>
              </a:rPr>
              <a:t>le</a:t>
            </a:r>
            <a:r>
              <a:rPr dirty="0" sz="2550" spc="-235">
                <a:latin typeface="Cambria"/>
                <a:cs typeface="Cambria"/>
              </a:rPr>
              <a:t> </a:t>
            </a:r>
            <a:r>
              <a:rPr dirty="0" sz="2550" spc="-210">
                <a:latin typeface="Cambria"/>
                <a:cs typeface="Cambria"/>
              </a:rPr>
              <a:t>début</a:t>
            </a:r>
            <a:r>
              <a:rPr dirty="0" sz="2550" spc="125">
                <a:latin typeface="Cambria"/>
                <a:cs typeface="Cambria"/>
              </a:rPr>
              <a:t> </a:t>
            </a:r>
            <a:r>
              <a:rPr dirty="0" sz="2550" spc="-210">
                <a:latin typeface="Cambria"/>
                <a:cs typeface="Cambria"/>
              </a:rPr>
              <a:t>du</a:t>
            </a:r>
            <a:r>
              <a:rPr dirty="0" sz="2550" spc="-45">
                <a:latin typeface="Cambria"/>
                <a:cs typeface="Cambria"/>
              </a:rPr>
              <a:t> </a:t>
            </a:r>
            <a:r>
              <a:rPr dirty="0" sz="2550" spc="-10">
                <a:latin typeface="Cambria"/>
                <a:cs typeface="Cambria"/>
              </a:rPr>
              <a:t>projet.</a:t>
            </a:r>
            <a:endParaRPr sz="2550">
              <a:latin typeface="Cambria"/>
              <a:cs typeface="Cambri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145301" y="5031669"/>
            <a:ext cx="5517515" cy="3599815"/>
          </a:xfrm>
          <a:prstGeom prst="rect">
            <a:avLst/>
          </a:prstGeom>
        </p:spPr>
        <p:txBody>
          <a:bodyPr wrap="square" lIns="0" tIns="66675" rIns="0" bIns="0" rtlCol="0" vert="horz">
            <a:spAutoFit/>
          </a:bodyPr>
          <a:lstStyle/>
          <a:p>
            <a:pPr marL="231775" marR="5080" indent="-219075">
              <a:lnSpc>
                <a:spcPct val="86200"/>
              </a:lnSpc>
              <a:spcBef>
                <a:spcPts val="525"/>
              </a:spcBef>
              <a:buClr>
                <a:srgbClr val="000000"/>
              </a:buClr>
              <a:buChar char="•"/>
              <a:tabLst>
                <a:tab pos="233045" algn="l"/>
              </a:tabLst>
            </a:pPr>
            <a:r>
              <a:rPr dirty="0" sz="2400">
                <a:solidFill>
                  <a:srgbClr val="344B5D"/>
                </a:solidFill>
                <a:latin typeface="Cambria"/>
                <a:cs typeface="Cambria"/>
              </a:rPr>
              <a:t>KPI</a:t>
            </a:r>
            <a:r>
              <a:rPr dirty="0" sz="2400" spc="-145">
                <a:solidFill>
                  <a:srgbClr val="344B5D"/>
                </a:solidFill>
                <a:latin typeface="Cambria"/>
                <a:cs typeface="Cambria"/>
              </a:rPr>
              <a:t> </a:t>
            </a:r>
            <a:r>
              <a:rPr dirty="0" sz="2400">
                <a:solidFill>
                  <a:srgbClr val="384D5E"/>
                </a:solidFill>
                <a:latin typeface="Cambria"/>
                <a:cs typeface="Cambria"/>
              </a:rPr>
              <a:t>de</a:t>
            </a:r>
            <a:r>
              <a:rPr dirty="0" sz="2400" spc="-175">
                <a:solidFill>
                  <a:srgbClr val="384D5E"/>
                </a:solidFill>
                <a:latin typeface="Cambria"/>
                <a:cs typeface="Cambria"/>
              </a:rPr>
              <a:t> </a:t>
            </a:r>
            <a:r>
              <a:rPr dirty="0" sz="2400">
                <a:solidFill>
                  <a:srgbClr val="3B5262"/>
                </a:solidFill>
                <a:latin typeface="Cambria"/>
                <a:cs typeface="Cambria"/>
              </a:rPr>
              <a:t>performance</a:t>
            </a:r>
            <a:r>
              <a:rPr dirty="0" sz="2400" spc="75">
                <a:solidFill>
                  <a:srgbClr val="3B5262"/>
                </a:solidFill>
                <a:latin typeface="Cambria"/>
                <a:cs typeface="Cambria"/>
              </a:rPr>
              <a:t> </a:t>
            </a:r>
            <a:r>
              <a:rPr dirty="0" sz="2400">
                <a:latin typeface="Cambria"/>
                <a:cs typeface="Cambria"/>
              </a:rPr>
              <a:t>:</a:t>
            </a:r>
            <a:r>
              <a:rPr dirty="0" sz="2400" spc="-110">
                <a:latin typeface="Cambria"/>
                <a:cs typeface="Cambria"/>
              </a:rPr>
              <a:t> </a:t>
            </a:r>
            <a:r>
              <a:rPr dirty="0" sz="2400" spc="-40">
                <a:latin typeface="Cambria"/>
                <a:cs typeface="Cambria"/>
              </a:rPr>
              <a:t>Le</a:t>
            </a:r>
            <a:r>
              <a:rPr dirty="0" sz="2400" spc="-100">
                <a:latin typeface="Cambria"/>
                <a:cs typeface="Cambria"/>
              </a:rPr>
              <a:t> </a:t>
            </a:r>
            <a:r>
              <a:rPr dirty="0" sz="2400" spc="-80">
                <a:latin typeface="Cambria"/>
                <a:cs typeface="Cambria"/>
              </a:rPr>
              <a:t>changement</a:t>
            </a:r>
            <a:r>
              <a:rPr dirty="0" sz="2400" spc="85">
                <a:latin typeface="Cambria"/>
                <a:cs typeface="Cambria"/>
              </a:rPr>
              <a:t> </a:t>
            </a:r>
            <a:r>
              <a:rPr dirty="0" sz="2400" spc="-120">
                <a:latin typeface="Cambria"/>
                <a:cs typeface="Cambria"/>
              </a:rPr>
              <a:t>a-</a:t>
            </a:r>
            <a:r>
              <a:rPr dirty="0" sz="2400" spc="-100">
                <a:latin typeface="Cambria"/>
                <a:cs typeface="Cambria"/>
              </a:rPr>
              <a:t>t-</a:t>
            </a:r>
            <a:r>
              <a:rPr dirty="0" sz="2400" spc="-25">
                <a:latin typeface="Cambria"/>
                <a:cs typeface="Cambria"/>
              </a:rPr>
              <a:t>il </a:t>
            </a:r>
            <a:r>
              <a:rPr dirty="0" sz="2400" spc="-25">
                <a:latin typeface="Cambria"/>
                <a:cs typeface="Cambria"/>
              </a:rPr>
              <a:t>	</a:t>
            </a:r>
            <a:r>
              <a:rPr dirty="0" sz="2500" spc="-155">
                <a:latin typeface="Cambria"/>
                <a:cs typeface="Cambria"/>
              </a:rPr>
              <a:t>atteint</a:t>
            </a:r>
            <a:r>
              <a:rPr dirty="0" sz="2500" spc="80">
                <a:latin typeface="Cambria"/>
                <a:cs typeface="Cambria"/>
              </a:rPr>
              <a:t> </a:t>
            </a:r>
            <a:r>
              <a:rPr dirty="0" sz="2500" spc="-155">
                <a:latin typeface="Cambria"/>
                <a:cs typeface="Cambria"/>
              </a:rPr>
              <a:t>ses</a:t>
            </a:r>
            <a:r>
              <a:rPr dirty="0" sz="2500" spc="-125">
                <a:latin typeface="Cambria"/>
                <a:cs typeface="Cambria"/>
              </a:rPr>
              <a:t> </a:t>
            </a:r>
            <a:r>
              <a:rPr dirty="0" sz="2500" spc="-120">
                <a:latin typeface="Cambria"/>
                <a:cs typeface="Cambria"/>
              </a:rPr>
              <a:t>objectifs</a:t>
            </a:r>
            <a:r>
              <a:rPr dirty="0" sz="2500" spc="50">
                <a:latin typeface="Cambria"/>
                <a:cs typeface="Cambria"/>
              </a:rPr>
              <a:t> </a:t>
            </a:r>
            <a:r>
              <a:rPr dirty="0" sz="2500" spc="-160">
                <a:latin typeface="Cambria"/>
                <a:cs typeface="Cambria"/>
              </a:rPr>
              <a:t>business</a:t>
            </a:r>
            <a:r>
              <a:rPr dirty="0" sz="2500" spc="25">
                <a:latin typeface="Cambria"/>
                <a:cs typeface="Cambria"/>
              </a:rPr>
              <a:t> </a:t>
            </a:r>
            <a:r>
              <a:rPr dirty="0" sz="2500" spc="-85">
                <a:latin typeface="Cambria"/>
                <a:cs typeface="Cambria"/>
              </a:rPr>
              <a:t>?</a:t>
            </a:r>
            <a:r>
              <a:rPr dirty="0" sz="2500" spc="-130">
                <a:latin typeface="Cambria"/>
                <a:cs typeface="Cambria"/>
              </a:rPr>
              <a:t> </a:t>
            </a:r>
            <a:r>
              <a:rPr dirty="0" sz="2500" spc="-20">
                <a:latin typeface="Cambria"/>
                <a:cs typeface="Cambria"/>
              </a:rPr>
              <a:t>(ex: </a:t>
            </a:r>
            <a:r>
              <a:rPr dirty="0" sz="2500" spc="-20">
                <a:latin typeface="Cambria"/>
                <a:cs typeface="Cambria"/>
              </a:rPr>
              <a:t>	</a:t>
            </a:r>
            <a:r>
              <a:rPr dirty="0" sz="2400" spc="-10">
                <a:solidFill>
                  <a:srgbClr val="AF8A50"/>
                </a:solidFill>
                <a:latin typeface="Cambria"/>
                <a:cs typeface="Cambria"/>
              </a:rPr>
              <a:t>Réduction </a:t>
            </a:r>
            <a:r>
              <a:rPr dirty="0" sz="2400">
                <a:solidFill>
                  <a:srgbClr val="AF8E5B"/>
                </a:solidFill>
                <a:latin typeface="Cambria"/>
                <a:cs typeface="Cambria"/>
              </a:rPr>
              <a:t>du</a:t>
            </a:r>
            <a:r>
              <a:rPr dirty="0" sz="2400" spc="-95">
                <a:solidFill>
                  <a:srgbClr val="AF8E5B"/>
                </a:solidFill>
                <a:latin typeface="Cambria"/>
                <a:cs typeface="Cambria"/>
              </a:rPr>
              <a:t> </a:t>
            </a:r>
            <a:r>
              <a:rPr dirty="0" sz="2400" spc="-30">
                <a:solidFill>
                  <a:srgbClr val="B19057"/>
                </a:solidFill>
                <a:latin typeface="Cambria"/>
                <a:cs typeface="Cambria"/>
              </a:rPr>
              <a:t>temps</a:t>
            </a:r>
            <a:r>
              <a:rPr dirty="0" sz="2400" spc="-105">
                <a:solidFill>
                  <a:srgbClr val="B19057"/>
                </a:solidFill>
                <a:latin typeface="Cambria"/>
                <a:cs typeface="Cambria"/>
              </a:rPr>
              <a:t> </a:t>
            </a:r>
            <a:r>
              <a:rPr dirty="0" sz="2400">
                <a:solidFill>
                  <a:srgbClr val="A88752"/>
                </a:solidFill>
                <a:latin typeface="Cambria"/>
                <a:cs typeface="Cambria"/>
              </a:rPr>
              <a:t>de</a:t>
            </a:r>
            <a:r>
              <a:rPr dirty="0" sz="2400" spc="-60">
                <a:solidFill>
                  <a:srgbClr val="A88752"/>
                </a:solidFill>
                <a:latin typeface="Cambria"/>
                <a:cs typeface="Cambria"/>
              </a:rPr>
              <a:t> </a:t>
            </a:r>
            <a:r>
              <a:rPr dirty="0" sz="2400">
                <a:solidFill>
                  <a:srgbClr val="AA8952"/>
                </a:solidFill>
                <a:latin typeface="Cambria"/>
                <a:cs typeface="Cambria"/>
              </a:rPr>
              <a:t>prise</a:t>
            </a:r>
            <a:r>
              <a:rPr dirty="0" sz="2400" spc="-55">
                <a:solidFill>
                  <a:srgbClr val="AA8952"/>
                </a:solidFill>
                <a:latin typeface="Cambria"/>
                <a:cs typeface="Cambria"/>
              </a:rPr>
              <a:t> </a:t>
            </a:r>
            <a:r>
              <a:rPr dirty="0" sz="2400" spc="-35">
                <a:solidFill>
                  <a:srgbClr val="AA8952"/>
                </a:solidFill>
                <a:latin typeface="Cambria"/>
                <a:cs typeface="Cambria"/>
              </a:rPr>
              <a:t>de</a:t>
            </a:r>
            <a:r>
              <a:rPr dirty="0" sz="2400" spc="-70">
                <a:solidFill>
                  <a:srgbClr val="AA8952"/>
                </a:solidFill>
                <a:latin typeface="Cambria"/>
                <a:cs typeface="Cambria"/>
              </a:rPr>
              <a:t> </a:t>
            </a:r>
            <a:r>
              <a:rPr dirty="0" sz="2400" spc="-10">
                <a:solidFill>
                  <a:srgbClr val="AC894F"/>
                </a:solidFill>
                <a:latin typeface="Cambria"/>
                <a:cs typeface="Cambria"/>
              </a:rPr>
              <a:t>décision </a:t>
            </a:r>
            <a:r>
              <a:rPr dirty="0" sz="2400" spc="-10">
                <a:solidFill>
                  <a:srgbClr val="AC894F"/>
                </a:solidFill>
                <a:latin typeface="Cambria"/>
                <a:cs typeface="Cambria"/>
              </a:rPr>
              <a:t>	</a:t>
            </a:r>
            <a:r>
              <a:rPr dirty="0" sz="2400">
                <a:solidFill>
                  <a:srgbClr val="AC8C5D"/>
                </a:solidFill>
                <a:latin typeface="Cambria"/>
                <a:cs typeface="Cambria"/>
              </a:rPr>
              <a:t>de</a:t>
            </a:r>
            <a:r>
              <a:rPr dirty="0" sz="2400" spc="-60">
                <a:solidFill>
                  <a:srgbClr val="AC8C5D"/>
                </a:solidFill>
                <a:latin typeface="Cambria"/>
                <a:cs typeface="Cambria"/>
              </a:rPr>
              <a:t> </a:t>
            </a:r>
            <a:r>
              <a:rPr dirty="0" sz="2400" spc="-20">
                <a:latin typeface="Cambria"/>
                <a:cs typeface="Cambria"/>
              </a:rPr>
              <a:t>15%).</a:t>
            </a:r>
            <a:endParaRPr sz="2400">
              <a:latin typeface="Cambria"/>
              <a:cs typeface="Cambria"/>
            </a:endParaRPr>
          </a:p>
          <a:p>
            <a:pPr marL="231140" marR="120014" indent="-219075">
              <a:lnSpc>
                <a:spcPts val="2500"/>
              </a:lnSpc>
              <a:spcBef>
                <a:spcPts val="70"/>
              </a:spcBef>
              <a:buClr>
                <a:srgbClr val="000000"/>
              </a:buClr>
              <a:buChar char="•"/>
              <a:tabLst>
                <a:tab pos="235585" algn="l"/>
              </a:tabLst>
            </a:pPr>
            <a:r>
              <a:rPr dirty="0" sz="2500" spc="-50">
                <a:solidFill>
                  <a:srgbClr val="3D576B"/>
                </a:solidFill>
                <a:latin typeface="Cambria"/>
                <a:cs typeface="Cambria"/>
              </a:rPr>
              <a:t>KPI</a:t>
            </a:r>
            <a:r>
              <a:rPr dirty="0" sz="2500" spc="-110">
                <a:solidFill>
                  <a:srgbClr val="3D576B"/>
                </a:solidFill>
                <a:latin typeface="Cambria"/>
                <a:cs typeface="Cambria"/>
              </a:rPr>
              <a:t> </a:t>
            </a:r>
            <a:r>
              <a:rPr dirty="0" sz="2500" spc="-70">
                <a:solidFill>
                  <a:srgbClr val="3D5467"/>
                </a:solidFill>
                <a:latin typeface="Cambria"/>
                <a:cs typeface="Cambria"/>
              </a:rPr>
              <a:t>humains</a:t>
            </a:r>
            <a:r>
              <a:rPr dirty="0" sz="2500" spc="-30">
                <a:solidFill>
                  <a:srgbClr val="3D5467"/>
                </a:solidFill>
                <a:latin typeface="Cambria"/>
                <a:cs typeface="Cambria"/>
              </a:rPr>
              <a:t> </a:t>
            </a:r>
            <a:r>
              <a:rPr dirty="0" sz="2500" spc="-40">
                <a:latin typeface="Cambria"/>
                <a:cs typeface="Cambria"/>
              </a:rPr>
              <a:t>:</a:t>
            </a:r>
            <a:r>
              <a:rPr dirty="0" sz="2500" spc="-125">
                <a:latin typeface="Cambria"/>
                <a:cs typeface="Cambria"/>
              </a:rPr>
              <a:t> </a:t>
            </a:r>
            <a:r>
              <a:rPr dirty="0" sz="2500" spc="-175">
                <a:latin typeface="Cambria"/>
                <a:cs typeface="Cambria"/>
              </a:rPr>
              <a:t>Comment</a:t>
            </a:r>
            <a:r>
              <a:rPr dirty="0" sz="2500" spc="105">
                <a:latin typeface="Cambria"/>
                <a:cs typeface="Cambria"/>
              </a:rPr>
              <a:t> </a:t>
            </a:r>
            <a:r>
              <a:rPr dirty="0" sz="2500" spc="-100">
                <a:latin typeface="Cambria"/>
                <a:cs typeface="Cambria"/>
              </a:rPr>
              <a:t>les</a:t>
            </a:r>
            <a:r>
              <a:rPr dirty="0" sz="2500" spc="-229">
                <a:latin typeface="Cambria"/>
                <a:cs typeface="Cambria"/>
              </a:rPr>
              <a:t> </a:t>
            </a:r>
            <a:r>
              <a:rPr dirty="0" sz="2500" spc="-10">
                <a:latin typeface="Cambria"/>
                <a:cs typeface="Cambria"/>
              </a:rPr>
              <a:t>équipes </a:t>
            </a:r>
            <a:r>
              <a:rPr dirty="0" sz="2500" spc="-10">
                <a:latin typeface="Cambria"/>
                <a:cs typeface="Cambria"/>
              </a:rPr>
              <a:t>	</a:t>
            </a:r>
            <a:r>
              <a:rPr dirty="0" sz="2500" spc="-165">
                <a:latin typeface="Cambria"/>
                <a:cs typeface="Cambria"/>
              </a:rPr>
              <a:t>vivent-</a:t>
            </a:r>
            <a:r>
              <a:rPr dirty="0" sz="2500" spc="-110">
                <a:latin typeface="Cambria"/>
                <a:cs typeface="Cambria"/>
              </a:rPr>
              <a:t>elles</a:t>
            </a:r>
            <a:r>
              <a:rPr dirty="0" sz="2500" spc="105">
                <a:latin typeface="Cambria"/>
                <a:cs typeface="Cambria"/>
              </a:rPr>
              <a:t> </a:t>
            </a:r>
            <a:r>
              <a:rPr dirty="0" sz="2500" spc="-65">
                <a:latin typeface="Cambria"/>
                <a:cs typeface="Cambria"/>
              </a:rPr>
              <a:t>la</a:t>
            </a:r>
            <a:r>
              <a:rPr dirty="0" sz="2500" spc="-180">
                <a:latin typeface="Cambria"/>
                <a:cs typeface="Cambria"/>
              </a:rPr>
              <a:t> </a:t>
            </a:r>
            <a:r>
              <a:rPr dirty="0" sz="2500" spc="-135">
                <a:latin typeface="Cambria"/>
                <a:cs typeface="Cambria"/>
              </a:rPr>
              <a:t>nouvelle</a:t>
            </a:r>
            <a:r>
              <a:rPr dirty="0" sz="2500" spc="-10">
                <a:latin typeface="Cambria"/>
                <a:cs typeface="Cambria"/>
              </a:rPr>
              <a:t> </a:t>
            </a:r>
            <a:r>
              <a:rPr dirty="0" sz="2500" spc="-150">
                <a:latin typeface="Cambria"/>
                <a:cs typeface="Cambria"/>
              </a:rPr>
              <a:t>organisation</a:t>
            </a:r>
            <a:r>
              <a:rPr dirty="0" sz="2500" spc="105">
                <a:latin typeface="Cambria"/>
                <a:cs typeface="Cambria"/>
              </a:rPr>
              <a:t> </a:t>
            </a:r>
            <a:r>
              <a:rPr dirty="0" sz="2500" spc="-85">
                <a:latin typeface="Cambria"/>
                <a:cs typeface="Cambria"/>
              </a:rPr>
              <a:t>?</a:t>
            </a:r>
            <a:r>
              <a:rPr dirty="0" sz="2500" spc="-130">
                <a:latin typeface="Cambria"/>
                <a:cs typeface="Cambria"/>
              </a:rPr>
              <a:t> </a:t>
            </a:r>
            <a:r>
              <a:rPr dirty="0" sz="2500" spc="-20">
                <a:latin typeface="Cambria"/>
                <a:cs typeface="Cambria"/>
              </a:rPr>
              <a:t>(ex: </a:t>
            </a:r>
            <a:r>
              <a:rPr dirty="0" sz="2500" spc="-20">
                <a:latin typeface="Cambria"/>
                <a:cs typeface="Cambria"/>
              </a:rPr>
              <a:t>	</a:t>
            </a:r>
            <a:r>
              <a:rPr dirty="0" sz="2400" spc="-25">
                <a:solidFill>
                  <a:srgbClr val="A78A5B"/>
                </a:solidFill>
                <a:latin typeface="Cambria"/>
                <a:cs typeface="Cambria"/>
              </a:rPr>
              <a:t>Augmentation</a:t>
            </a:r>
            <a:r>
              <a:rPr dirty="0" sz="2400" spc="110">
                <a:solidFill>
                  <a:srgbClr val="A78A5B"/>
                </a:solidFill>
                <a:latin typeface="Cambria"/>
                <a:cs typeface="Cambria"/>
              </a:rPr>
              <a:t> </a:t>
            </a:r>
            <a:r>
              <a:rPr dirty="0" sz="2400">
                <a:solidFill>
                  <a:srgbClr val="A88952"/>
                </a:solidFill>
                <a:latin typeface="Cambria"/>
                <a:cs typeface="Cambria"/>
              </a:rPr>
              <a:t>du</a:t>
            </a:r>
            <a:r>
              <a:rPr dirty="0" sz="2400" spc="-85">
                <a:solidFill>
                  <a:srgbClr val="A88952"/>
                </a:solidFill>
                <a:latin typeface="Cambria"/>
                <a:cs typeface="Cambria"/>
              </a:rPr>
              <a:t> </a:t>
            </a:r>
            <a:r>
              <a:rPr dirty="0" sz="2400">
                <a:solidFill>
                  <a:srgbClr val="A58750"/>
                </a:solidFill>
                <a:latin typeface="Cambria"/>
                <a:cs typeface="Cambria"/>
              </a:rPr>
              <a:t>score</a:t>
            </a:r>
            <a:r>
              <a:rPr dirty="0" sz="2400" spc="-114">
                <a:solidFill>
                  <a:srgbClr val="A58750"/>
                </a:solidFill>
                <a:latin typeface="Cambria"/>
                <a:cs typeface="Cambria"/>
              </a:rPr>
              <a:t> </a:t>
            </a:r>
            <a:r>
              <a:rPr dirty="0" sz="2400">
                <a:solidFill>
                  <a:srgbClr val="A5874D"/>
                </a:solidFill>
                <a:latin typeface="Cambria"/>
                <a:cs typeface="Cambria"/>
              </a:rPr>
              <a:t>de</a:t>
            </a:r>
            <a:r>
              <a:rPr dirty="0" sz="2400" spc="-105">
                <a:solidFill>
                  <a:srgbClr val="A5874D"/>
                </a:solidFill>
                <a:latin typeface="Cambria"/>
                <a:cs typeface="Cambria"/>
              </a:rPr>
              <a:t> </a:t>
            </a:r>
            <a:r>
              <a:rPr dirty="0" sz="2400" spc="-10">
                <a:solidFill>
                  <a:srgbClr val="A89572"/>
                </a:solidFill>
                <a:latin typeface="Cambria"/>
                <a:cs typeface="Cambria"/>
              </a:rPr>
              <a:t>satisfaction </a:t>
            </a:r>
            <a:r>
              <a:rPr dirty="0" sz="2400" spc="-10">
                <a:solidFill>
                  <a:srgbClr val="A89572"/>
                </a:solidFill>
                <a:latin typeface="Cambria"/>
                <a:cs typeface="Cambria"/>
              </a:rPr>
              <a:t>	</a:t>
            </a:r>
            <a:r>
              <a:rPr dirty="0" sz="2350">
                <a:solidFill>
                  <a:srgbClr val="A88A54"/>
                </a:solidFill>
                <a:latin typeface="Cambria"/>
                <a:cs typeface="Cambria"/>
              </a:rPr>
              <a:t>des</a:t>
            </a:r>
            <a:r>
              <a:rPr dirty="0" sz="2350" spc="-5">
                <a:solidFill>
                  <a:srgbClr val="A88A54"/>
                </a:solidFill>
                <a:latin typeface="Cambria"/>
                <a:cs typeface="Cambria"/>
              </a:rPr>
              <a:t> </a:t>
            </a:r>
            <a:r>
              <a:rPr dirty="0" sz="2350">
                <a:solidFill>
                  <a:srgbClr val="A8854F"/>
                </a:solidFill>
                <a:latin typeface="Cambria"/>
                <a:cs typeface="Cambria"/>
              </a:rPr>
              <a:t>équipes</a:t>
            </a:r>
            <a:r>
              <a:rPr dirty="0" sz="2350" spc="-5">
                <a:solidFill>
                  <a:srgbClr val="A8854F"/>
                </a:solidFill>
                <a:latin typeface="Cambria"/>
                <a:cs typeface="Cambria"/>
              </a:rPr>
              <a:t> </a:t>
            </a:r>
            <a:r>
              <a:rPr dirty="0" sz="2350">
                <a:solidFill>
                  <a:srgbClr val="A88550"/>
                </a:solidFill>
                <a:latin typeface="Cambria"/>
                <a:cs typeface="Cambria"/>
              </a:rPr>
              <a:t>de</a:t>
            </a:r>
            <a:r>
              <a:rPr dirty="0" sz="2350" spc="5">
                <a:solidFill>
                  <a:srgbClr val="A88550"/>
                </a:solidFill>
                <a:latin typeface="Cambria"/>
                <a:cs typeface="Cambria"/>
              </a:rPr>
              <a:t> </a:t>
            </a:r>
            <a:r>
              <a:rPr dirty="0" sz="2350" spc="-10">
                <a:latin typeface="Cambria"/>
                <a:cs typeface="Cambria"/>
              </a:rPr>
              <a:t>10%).</a:t>
            </a:r>
            <a:endParaRPr sz="2350">
              <a:latin typeface="Cambria"/>
              <a:cs typeface="Cambria"/>
            </a:endParaRPr>
          </a:p>
          <a:p>
            <a:pPr marL="231140" marR="248285" indent="-219075">
              <a:lnSpc>
                <a:spcPct val="81800"/>
              </a:lnSpc>
              <a:spcBef>
                <a:spcPts val="95"/>
              </a:spcBef>
              <a:buClr>
                <a:srgbClr val="000000"/>
              </a:buClr>
              <a:buChar char="•"/>
              <a:tabLst>
                <a:tab pos="234315" algn="l"/>
              </a:tabLst>
            </a:pPr>
            <a:r>
              <a:rPr dirty="0" sz="2500" spc="-50">
                <a:solidFill>
                  <a:srgbClr val="3D546D"/>
                </a:solidFill>
                <a:latin typeface="Cambria"/>
                <a:cs typeface="Cambria"/>
              </a:rPr>
              <a:t>KPI</a:t>
            </a:r>
            <a:r>
              <a:rPr dirty="0" sz="2500" spc="-110">
                <a:solidFill>
                  <a:srgbClr val="3D546D"/>
                </a:solidFill>
                <a:latin typeface="Cambria"/>
                <a:cs typeface="Cambria"/>
              </a:rPr>
              <a:t> </a:t>
            </a:r>
            <a:r>
              <a:rPr dirty="0" sz="2500">
                <a:solidFill>
                  <a:srgbClr val="3D5462"/>
                </a:solidFill>
                <a:latin typeface="Cambria"/>
                <a:cs typeface="Cambria"/>
              </a:rPr>
              <a:t>clients</a:t>
            </a:r>
            <a:r>
              <a:rPr dirty="0" sz="2500">
                <a:latin typeface="Cambria"/>
                <a:cs typeface="Cambria"/>
              </a:rPr>
              <a:t>:</a:t>
            </a:r>
            <a:r>
              <a:rPr dirty="0" sz="2500" spc="-204">
                <a:latin typeface="Cambria"/>
                <a:cs typeface="Cambria"/>
              </a:rPr>
              <a:t> </a:t>
            </a:r>
            <a:r>
              <a:rPr dirty="0" sz="2500" spc="-90">
                <a:latin typeface="Cambria"/>
                <a:cs typeface="Cambria"/>
              </a:rPr>
              <a:t>Lïmpact</a:t>
            </a:r>
            <a:r>
              <a:rPr dirty="0" sz="2500" spc="80">
                <a:latin typeface="Cambria"/>
                <a:cs typeface="Cambria"/>
              </a:rPr>
              <a:t> </a:t>
            </a:r>
            <a:r>
              <a:rPr dirty="0" sz="2500" spc="-140">
                <a:latin typeface="Cambria"/>
                <a:cs typeface="Cambria"/>
              </a:rPr>
              <a:t>est-</a:t>
            </a:r>
            <a:r>
              <a:rPr dirty="0" sz="2500" spc="-100">
                <a:latin typeface="Cambria"/>
                <a:cs typeface="Cambria"/>
              </a:rPr>
              <a:t>il</a:t>
            </a:r>
            <a:r>
              <a:rPr dirty="0" sz="2500" spc="-50">
                <a:latin typeface="Cambria"/>
                <a:cs typeface="Cambria"/>
              </a:rPr>
              <a:t> </a:t>
            </a:r>
            <a:r>
              <a:rPr dirty="0" sz="2500" spc="-120">
                <a:latin typeface="Cambria"/>
                <a:cs typeface="Cambria"/>
              </a:rPr>
              <a:t>positif</a:t>
            </a:r>
            <a:r>
              <a:rPr dirty="0" sz="2500" spc="95">
                <a:latin typeface="Cambria"/>
                <a:cs typeface="Cambria"/>
              </a:rPr>
              <a:t> </a:t>
            </a:r>
            <a:r>
              <a:rPr dirty="0" sz="2500" spc="-190">
                <a:latin typeface="Cambria"/>
                <a:cs typeface="Cambria"/>
              </a:rPr>
              <a:t>pour</a:t>
            </a:r>
            <a:r>
              <a:rPr dirty="0" sz="2500" spc="130">
                <a:latin typeface="Cambria"/>
                <a:cs typeface="Cambria"/>
              </a:rPr>
              <a:t> </a:t>
            </a:r>
            <a:r>
              <a:rPr dirty="0" sz="2500" spc="-25">
                <a:latin typeface="Cambria"/>
                <a:cs typeface="Cambria"/>
              </a:rPr>
              <a:t>le </a:t>
            </a:r>
            <a:r>
              <a:rPr dirty="0" sz="2500" spc="-25">
                <a:latin typeface="Cambria"/>
                <a:cs typeface="Cambria"/>
              </a:rPr>
              <a:t>	</a:t>
            </a:r>
            <a:r>
              <a:rPr dirty="0" sz="2600" spc="-165">
                <a:latin typeface="Cambria"/>
                <a:cs typeface="Cambria"/>
              </a:rPr>
              <a:t>client</a:t>
            </a:r>
            <a:r>
              <a:rPr dirty="0" sz="2600" spc="15">
                <a:latin typeface="Cambria"/>
                <a:cs typeface="Cambria"/>
              </a:rPr>
              <a:t> </a:t>
            </a:r>
            <a:r>
              <a:rPr dirty="0" sz="2600" spc="-120">
                <a:latin typeface="Cambria"/>
                <a:cs typeface="Cambria"/>
              </a:rPr>
              <a:t>final</a:t>
            </a:r>
            <a:r>
              <a:rPr dirty="0" sz="2600" spc="-85">
                <a:latin typeface="Cambria"/>
                <a:cs typeface="Cambria"/>
              </a:rPr>
              <a:t> </a:t>
            </a:r>
            <a:r>
              <a:rPr dirty="0" sz="2600" spc="-140">
                <a:latin typeface="Cambria"/>
                <a:cs typeface="Cambria"/>
              </a:rPr>
              <a:t>?</a:t>
            </a:r>
            <a:r>
              <a:rPr dirty="0" sz="2600" spc="-150">
                <a:latin typeface="Cambria"/>
                <a:cs typeface="Cambria"/>
              </a:rPr>
              <a:t> </a:t>
            </a:r>
            <a:r>
              <a:rPr dirty="0" sz="2600">
                <a:latin typeface="Cambria"/>
                <a:cs typeface="Cambria"/>
              </a:rPr>
              <a:t>(ex:</a:t>
            </a:r>
            <a:r>
              <a:rPr dirty="0" sz="2600" spc="-200">
                <a:latin typeface="Cambria"/>
                <a:cs typeface="Cambria"/>
              </a:rPr>
              <a:t> </a:t>
            </a:r>
            <a:r>
              <a:rPr dirty="0" sz="2600" spc="-195">
                <a:latin typeface="Cambria"/>
                <a:cs typeface="Cambria"/>
              </a:rPr>
              <a:t>Amélioration</a:t>
            </a:r>
            <a:r>
              <a:rPr dirty="0" sz="2600" spc="190">
                <a:latin typeface="Cambria"/>
                <a:cs typeface="Cambria"/>
              </a:rPr>
              <a:t> </a:t>
            </a:r>
            <a:r>
              <a:rPr dirty="0" sz="2600" spc="-185">
                <a:latin typeface="Cambria"/>
                <a:cs typeface="Cambria"/>
              </a:rPr>
              <a:t>de</a:t>
            </a:r>
            <a:r>
              <a:rPr dirty="0" sz="2600" spc="-70">
                <a:latin typeface="Cambria"/>
                <a:cs typeface="Cambria"/>
              </a:rPr>
              <a:t> </a:t>
            </a:r>
            <a:r>
              <a:rPr dirty="0" sz="2600" spc="-25">
                <a:latin typeface="Cambria"/>
                <a:cs typeface="Cambria"/>
              </a:rPr>
              <a:t>la </a:t>
            </a:r>
            <a:r>
              <a:rPr dirty="0" sz="2600" spc="-25">
                <a:latin typeface="Cambria"/>
                <a:cs typeface="Cambria"/>
              </a:rPr>
              <a:t>	</a:t>
            </a:r>
            <a:r>
              <a:rPr dirty="0" sz="2550" spc="-160">
                <a:latin typeface="Cambria"/>
                <a:cs typeface="Cambria"/>
              </a:rPr>
              <a:t>satisfaction</a:t>
            </a:r>
            <a:r>
              <a:rPr dirty="0" sz="2550" spc="105">
                <a:latin typeface="Cambria"/>
                <a:cs typeface="Cambria"/>
              </a:rPr>
              <a:t> </a:t>
            </a:r>
            <a:r>
              <a:rPr dirty="0" sz="2550" spc="-10">
                <a:latin typeface="Cambria"/>
                <a:cs typeface="Cambria"/>
              </a:rPr>
              <a:t>client).</a:t>
            </a:r>
            <a:endParaRPr sz="2550">
              <a:latin typeface="Cambria"/>
              <a:cs typeface="Cambri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9908182" y="1013530"/>
            <a:ext cx="904240" cy="4171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50" spc="-95">
                <a:latin typeface="Cambria"/>
                <a:cs typeface="Cambria"/>
              </a:rPr>
              <a:t>Temps</a:t>
            </a:r>
            <a:endParaRPr sz="2550">
              <a:latin typeface="Cambria"/>
              <a:cs typeface="Cambri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0096642" y="3933825"/>
            <a:ext cx="535305" cy="3111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850" spc="-55">
                <a:solidFill>
                  <a:srgbClr val="60835B"/>
                </a:solidFill>
                <a:latin typeface="Cambria"/>
                <a:cs typeface="Cambria"/>
              </a:rPr>
              <a:t>-</a:t>
            </a:r>
            <a:r>
              <a:rPr dirty="0" sz="1850" spc="-75">
                <a:solidFill>
                  <a:srgbClr val="60835B"/>
                </a:solidFill>
                <a:latin typeface="Cambria"/>
                <a:cs typeface="Cambria"/>
              </a:rPr>
              <a:t>15%</a:t>
            </a:r>
            <a:endParaRPr sz="1850">
              <a:latin typeface="Cambria"/>
              <a:cs typeface="Cambri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3113956" y="1013530"/>
            <a:ext cx="2699385" cy="4171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50" spc="-45">
                <a:latin typeface="Cambria"/>
                <a:cs typeface="Cambria"/>
              </a:rPr>
              <a:t>Satisfaction </a:t>
            </a:r>
            <a:r>
              <a:rPr dirty="0" sz="2550" spc="-50">
                <a:latin typeface="Cambria"/>
                <a:cs typeface="Cambria"/>
              </a:rPr>
              <a:t>Équipes</a:t>
            </a:r>
            <a:endParaRPr sz="2550">
              <a:latin typeface="Cambria"/>
              <a:cs typeface="Cambri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1043372" y="5081411"/>
            <a:ext cx="2448560" cy="4279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600" spc="-55">
                <a:latin typeface="Cambria"/>
                <a:cs typeface="Cambria"/>
              </a:rPr>
              <a:t>Satisfaction</a:t>
            </a:r>
            <a:r>
              <a:rPr dirty="0" sz="2600" spc="-40">
                <a:latin typeface="Cambria"/>
                <a:cs typeface="Cambria"/>
              </a:rPr>
              <a:t> </a:t>
            </a:r>
            <a:r>
              <a:rPr dirty="0" sz="2600" spc="-30">
                <a:latin typeface="Cambria"/>
                <a:cs typeface="Cambria"/>
              </a:rPr>
              <a:t>Client</a:t>
            </a:r>
            <a:endParaRPr sz="26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1900" y="2463800"/>
            <a:ext cx="15011400" cy="36703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46899" y="1035402"/>
            <a:ext cx="12745720" cy="6502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78815" algn="l"/>
              </a:tabLst>
            </a:pPr>
            <a:r>
              <a:rPr dirty="0" sz="4100" spc="-25">
                <a:solidFill>
                  <a:srgbClr val="000000"/>
                </a:solidFill>
                <a:latin typeface="Calibri"/>
                <a:cs typeface="Calibri"/>
              </a:rPr>
              <a:t>Le</a:t>
            </a:r>
            <a:r>
              <a:rPr dirty="0" sz="4100">
                <a:solidFill>
                  <a:srgbClr val="000000"/>
                </a:solidFill>
                <a:latin typeface="Calibri"/>
                <a:cs typeface="Calibri"/>
              </a:rPr>
              <a:t>	</a:t>
            </a:r>
            <a:r>
              <a:rPr dirty="0" sz="4100" spc="215">
                <a:solidFill>
                  <a:srgbClr val="000000"/>
                </a:solidFill>
                <a:latin typeface="Calibri"/>
                <a:cs typeface="Calibri"/>
              </a:rPr>
              <a:t>Conseil</a:t>
            </a:r>
            <a:r>
              <a:rPr dirty="0" sz="4100" spc="-9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100" spc="275">
                <a:solidFill>
                  <a:srgbClr val="000000"/>
                </a:solidFill>
                <a:latin typeface="Calibri"/>
                <a:cs typeface="Calibri"/>
              </a:rPr>
              <a:t>du</a:t>
            </a:r>
            <a:r>
              <a:rPr dirty="0" sz="4100" spc="-335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100" spc="55">
                <a:solidFill>
                  <a:srgbClr val="000000"/>
                </a:solidFill>
                <a:latin typeface="Calibri"/>
                <a:cs typeface="Calibri"/>
              </a:rPr>
              <a:t>Mentor</a:t>
            </a:r>
            <a:r>
              <a:rPr dirty="0" sz="4100" spc="85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100" spc="-220" i="1">
                <a:solidFill>
                  <a:srgbClr val="000000"/>
                </a:solidFill>
                <a:latin typeface="Calibri"/>
                <a:cs typeface="Calibri"/>
              </a:rPr>
              <a:t>:</a:t>
            </a:r>
            <a:r>
              <a:rPr dirty="0" sz="4100" spc="-35" i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100" spc="110">
                <a:solidFill>
                  <a:srgbClr val="000000"/>
                </a:solidFill>
                <a:latin typeface="Calibri"/>
                <a:cs typeface="Calibri"/>
              </a:rPr>
              <a:t>L'erreur</a:t>
            </a:r>
            <a:r>
              <a:rPr dirty="0" sz="410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100" spc="135">
                <a:solidFill>
                  <a:srgbClr val="000000"/>
                </a:solidFill>
                <a:latin typeface="Calibri"/>
                <a:cs typeface="Calibri"/>
              </a:rPr>
              <a:t>à</a:t>
            </a:r>
            <a:r>
              <a:rPr dirty="0" sz="4100" spc="-4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100" spc="140">
                <a:solidFill>
                  <a:srgbClr val="000000"/>
                </a:solidFill>
                <a:latin typeface="Calibri"/>
                <a:cs typeface="Calibri"/>
              </a:rPr>
              <a:t>ne</a:t>
            </a:r>
            <a:r>
              <a:rPr dirty="0" sz="4100" spc="9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100" spc="265">
                <a:solidFill>
                  <a:srgbClr val="000000"/>
                </a:solidFill>
                <a:latin typeface="Calibri"/>
                <a:cs typeface="Calibri"/>
              </a:rPr>
              <a:t>JAMAIS</a:t>
            </a:r>
            <a:r>
              <a:rPr dirty="0" sz="4100" spc="15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100" spc="60">
                <a:solidFill>
                  <a:srgbClr val="000000"/>
                </a:solidFill>
                <a:latin typeface="Calibri"/>
                <a:cs typeface="Calibri"/>
              </a:rPr>
              <a:t>commettre.</a:t>
            </a:r>
            <a:endParaRPr sz="41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088424" y="3924652"/>
            <a:ext cx="1280795" cy="82041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3010"/>
              </a:lnSpc>
              <a:spcBef>
                <a:spcPts val="95"/>
              </a:spcBef>
            </a:pPr>
            <a:r>
              <a:rPr dirty="0" sz="2850" spc="-125">
                <a:latin typeface="Cambria"/>
                <a:cs typeface="Cambria"/>
              </a:rPr>
              <a:t>Situation</a:t>
            </a:r>
            <a:endParaRPr sz="2850">
              <a:latin typeface="Cambria"/>
              <a:cs typeface="Cambria"/>
            </a:endParaRPr>
          </a:p>
          <a:p>
            <a:pPr marL="67310">
              <a:lnSpc>
                <a:spcPts val="3250"/>
              </a:lnSpc>
            </a:pPr>
            <a:r>
              <a:rPr dirty="0" sz="3050" spc="-110">
                <a:latin typeface="Times New Roman"/>
                <a:cs typeface="Times New Roman"/>
              </a:rPr>
              <a:t>Actuelle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4037678" y="3898194"/>
            <a:ext cx="1337945" cy="847090"/>
          </a:xfrm>
          <a:prstGeom prst="rect">
            <a:avLst/>
          </a:prstGeom>
        </p:spPr>
        <p:txBody>
          <a:bodyPr wrap="square" lIns="0" tIns="122555" rIns="0" bIns="0" rtlCol="0" vert="horz">
            <a:spAutoFit/>
          </a:bodyPr>
          <a:lstStyle/>
          <a:p>
            <a:pPr marL="302895" marR="5080" indent="-290830">
              <a:lnSpc>
                <a:spcPct val="76500"/>
              </a:lnSpc>
              <a:spcBef>
                <a:spcPts val="965"/>
              </a:spcBef>
            </a:pPr>
            <a:r>
              <a:rPr dirty="0" sz="3050" spc="-235">
                <a:latin typeface="Cambria"/>
                <a:cs typeface="Cambria"/>
              </a:rPr>
              <a:t>Structure </a:t>
            </a:r>
            <a:r>
              <a:rPr dirty="0" sz="3050" spc="-10">
                <a:latin typeface="Cambria"/>
                <a:cs typeface="Cambria"/>
              </a:rPr>
              <a:t>Cible</a:t>
            </a:r>
            <a:endParaRPr sz="3050">
              <a:latin typeface="Cambria"/>
              <a:cs typeface="Cambri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877320" y="6526035"/>
            <a:ext cx="13688060" cy="2263140"/>
          </a:xfrm>
          <a:prstGeom prst="rect">
            <a:avLst/>
          </a:prstGeom>
        </p:spPr>
        <p:txBody>
          <a:bodyPr wrap="square" lIns="0" tIns="128905" rIns="0" bIns="0" rtlCol="0" vert="horz">
            <a:spAutoFit/>
          </a:bodyPr>
          <a:lstStyle/>
          <a:p>
            <a:pPr algn="ctr" marL="514350" marR="494665">
              <a:lnSpc>
                <a:spcPct val="76900"/>
              </a:lnSpc>
              <a:spcBef>
                <a:spcPts val="1015"/>
              </a:spcBef>
            </a:pPr>
            <a:r>
              <a:rPr dirty="0" sz="3250" spc="-175">
                <a:latin typeface="Times New Roman"/>
                <a:cs typeface="Times New Roman"/>
              </a:rPr>
              <a:t>L'erreur</a:t>
            </a:r>
            <a:r>
              <a:rPr dirty="0" sz="3250" spc="-30">
                <a:latin typeface="Times New Roman"/>
                <a:cs typeface="Times New Roman"/>
              </a:rPr>
              <a:t> </a:t>
            </a:r>
            <a:r>
              <a:rPr dirty="0" sz="3250" spc="-160">
                <a:latin typeface="Times New Roman"/>
                <a:cs typeface="Times New Roman"/>
              </a:rPr>
              <a:t>la</a:t>
            </a:r>
            <a:r>
              <a:rPr dirty="0" sz="3250" spc="-55">
                <a:latin typeface="Times New Roman"/>
                <a:cs typeface="Times New Roman"/>
              </a:rPr>
              <a:t> </a:t>
            </a:r>
            <a:r>
              <a:rPr dirty="0" sz="3250" spc="-175">
                <a:latin typeface="Times New Roman"/>
                <a:cs typeface="Times New Roman"/>
              </a:rPr>
              <a:t>plus</a:t>
            </a:r>
            <a:r>
              <a:rPr dirty="0" sz="3250" spc="-240">
                <a:latin typeface="Times New Roman"/>
                <a:cs typeface="Times New Roman"/>
              </a:rPr>
              <a:t> </a:t>
            </a:r>
            <a:r>
              <a:rPr dirty="0" sz="3250" spc="-110">
                <a:latin typeface="Times New Roman"/>
                <a:cs typeface="Times New Roman"/>
              </a:rPr>
              <a:t>fréquente,</a:t>
            </a:r>
            <a:r>
              <a:rPr dirty="0" sz="3250" spc="-15">
                <a:latin typeface="Times New Roman"/>
                <a:cs typeface="Times New Roman"/>
              </a:rPr>
              <a:t> </a:t>
            </a:r>
            <a:r>
              <a:rPr dirty="0" sz="3250" spc="-140">
                <a:latin typeface="Times New Roman"/>
                <a:cs typeface="Times New Roman"/>
              </a:rPr>
              <a:t>celle</a:t>
            </a:r>
            <a:r>
              <a:rPr dirty="0" sz="3250" spc="-190">
                <a:latin typeface="Times New Roman"/>
                <a:cs typeface="Times New Roman"/>
              </a:rPr>
              <a:t> </a:t>
            </a:r>
            <a:r>
              <a:rPr dirty="0" sz="3250" spc="-135">
                <a:latin typeface="Times New Roman"/>
                <a:cs typeface="Times New Roman"/>
              </a:rPr>
              <a:t>qui</a:t>
            </a:r>
            <a:r>
              <a:rPr dirty="0" sz="3250" spc="-204">
                <a:latin typeface="Times New Roman"/>
                <a:cs typeface="Times New Roman"/>
              </a:rPr>
              <a:t> </a:t>
            </a:r>
            <a:r>
              <a:rPr dirty="0" sz="3250" spc="-105">
                <a:latin typeface="Times New Roman"/>
                <a:cs typeface="Times New Roman"/>
              </a:rPr>
              <a:t>disqualifie</a:t>
            </a:r>
            <a:r>
              <a:rPr dirty="0" sz="3250" spc="200">
                <a:latin typeface="Times New Roman"/>
                <a:cs typeface="Times New Roman"/>
              </a:rPr>
              <a:t> </a:t>
            </a:r>
            <a:r>
              <a:rPr dirty="0" sz="3250" spc="-114">
                <a:latin typeface="Times New Roman"/>
                <a:cs typeface="Times New Roman"/>
              </a:rPr>
              <a:t>une </a:t>
            </a:r>
            <a:r>
              <a:rPr dirty="0" sz="3250" spc="-85">
                <a:latin typeface="Times New Roman"/>
                <a:cs typeface="Times New Roman"/>
              </a:rPr>
              <a:t>recommandation,</a:t>
            </a:r>
            <a:r>
              <a:rPr dirty="0" sz="3250" spc="-325">
                <a:latin typeface="Times New Roman"/>
                <a:cs typeface="Times New Roman"/>
              </a:rPr>
              <a:t> </a:t>
            </a:r>
            <a:r>
              <a:rPr dirty="0" sz="3250" spc="-105">
                <a:latin typeface="Times New Roman"/>
                <a:cs typeface="Times New Roman"/>
              </a:rPr>
              <a:t>est</a:t>
            </a:r>
            <a:r>
              <a:rPr dirty="0" sz="3250" spc="-135">
                <a:latin typeface="Times New Roman"/>
                <a:cs typeface="Times New Roman"/>
              </a:rPr>
              <a:t> </a:t>
            </a:r>
            <a:r>
              <a:rPr dirty="0" sz="3250" spc="-125">
                <a:latin typeface="Times New Roman"/>
                <a:cs typeface="Times New Roman"/>
              </a:rPr>
              <a:t>de </a:t>
            </a:r>
            <a:r>
              <a:rPr dirty="0" sz="3250" spc="-70">
                <a:latin typeface="Times New Roman"/>
                <a:cs typeface="Times New Roman"/>
              </a:rPr>
              <a:t>proposer </a:t>
            </a:r>
            <a:r>
              <a:rPr dirty="0" sz="3250" spc="-150">
                <a:latin typeface="Times New Roman"/>
                <a:cs typeface="Times New Roman"/>
              </a:rPr>
              <a:t>une</a:t>
            </a:r>
            <a:r>
              <a:rPr dirty="0" sz="3250" spc="-155">
                <a:latin typeface="Times New Roman"/>
                <a:cs typeface="Times New Roman"/>
              </a:rPr>
              <a:t> </a:t>
            </a:r>
            <a:r>
              <a:rPr dirty="0" sz="3250" spc="-95">
                <a:latin typeface="Times New Roman"/>
                <a:cs typeface="Times New Roman"/>
              </a:rPr>
              <a:t>structure</a:t>
            </a:r>
            <a:r>
              <a:rPr dirty="0" sz="3250" spc="-165">
                <a:latin typeface="Times New Roman"/>
                <a:cs typeface="Times New Roman"/>
              </a:rPr>
              <a:t> </a:t>
            </a:r>
            <a:r>
              <a:rPr dirty="0" sz="3250" spc="-195">
                <a:latin typeface="Times New Roman"/>
                <a:cs typeface="Times New Roman"/>
              </a:rPr>
              <a:t>"idéale"</a:t>
            </a:r>
            <a:r>
              <a:rPr dirty="0" sz="3250" spc="-250">
                <a:latin typeface="Times New Roman"/>
                <a:cs typeface="Times New Roman"/>
              </a:rPr>
              <a:t> </a:t>
            </a:r>
            <a:r>
              <a:rPr dirty="0" sz="3250" spc="-85">
                <a:latin typeface="Times New Roman"/>
                <a:cs typeface="Times New Roman"/>
              </a:rPr>
              <a:t>sur</a:t>
            </a:r>
            <a:r>
              <a:rPr dirty="0" sz="3250" spc="-200">
                <a:latin typeface="Times New Roman"/>
                <a:cs typeface="Times New Roman"/>
              </a:rPr>
              <a:t> </a:t>
            </a:r>
            <a:r>
              <a:rPr dirty="0" sz="3250" spc="-125">
                <a:latin typeface="Times New Roman"/>
                <a:cs typeface="Times New Roman"/>
              </a:rPr>
              <a:t>le </a:t>
            </a:r>
            <a:r>
              <a:rPr dirty="0" sz="3250" spc="-155">
                <a:latin typeface="Times New Roman"/>
                <a:cs typeface="Times New Roman"/>
              </a:rPr>
              <a:t>papier,</a:t>
            </a:r>
            <a:r>
              <a:rPr dirty="0" sz="3250" spc="-180">
                <a:latin typeface="Times New Roman"/>
                <a:cs typeface="Times New Roman"/>
              </a:rPr>
              <a:t> </a:t>
            </a:r>
            <a:r>
              <a:rPr dirty="0" sz="3250" spc="-100">
                <a:latin typeface="Times New Roman"/>
                <a:cs typeface="Times New Roman"/>
              </a:rPr>
              <a:t>sans</a:t>
            </a:r>
            <a:r>
              <a:rPr dirty="0" sz="3250" spc="-105">
                <a:latin typeface="Times New Roman"/>
                <a:cs typeface="Times New Roman"/>
              </a:rPr>
              <a:t> </a:t>
            </a:r>
            <a:r>
              <a:rPr dirty="0" sz="3250" spc="-155">
                <a:latin typeface="Times New Roman"/>
                <a:cs typeface="Times New Roman"/>
              </a:rPr>
              <a:t>plan</a:t>
            </a:r>
            <a:r>
              <a:rPr dirty="0" sz="3250" spc="-45">
                <a:latin typeface="Times New Roman"/>
                <a:cs typeface="Times New Roman"/>
              </a:rPr>
              <a:t> </a:t>
            </a:r>
            <a:r>
              <a:rPr dirty="0" sz="3250" spc="-195">
                <a:latin typeface="Times New Roman"/>
                <a:cs typeface="Times New Roman"/>
              </a:rPr>
              <a:t>de</a:t>
            </a:r>
            <a:r>
              <a:rPr dirty="0" sz="3250" spc="-150">
                <a:latin typeface="Times New Roman"/>
                <a:cs typeface="Times New Roman"/>
              </a:rPr>
              <a:t> </a:t>
            </a:r>
            <a:r>
              <a:rPr dirty="0" sz="3250" spc="-85">
                <a:latin typeface="Times New Roman"/>
                <a:cs typeface="Times New Roman"/>
              </a:rPr>
              <a:t>transition</a:t>
            </a:r>
            <a:r>
              <a:rPr dirty="0" sz="3250" spc="125">
                <a:latin typeface="Times New Roman"/>
                <a:cs typeface="Times New Roman"/>
              </a:rPr>
              <a:t> </a:t>
            </a:r>
            <a:r>
              <a:rPr dirty="0" sz="3250" spc="-160">
                <a:latin typeface="Times New Roman"/>
                <a:cs typeface="Times New Roman"/>
              </a:rPr>
              <a:t>ni</a:t>
            </a:r>
            <a:r>
              <a:rPr dirty="0" sz="3250" spc="-155">
                <a:latin typeface="Times New Roman"/>
                <a:cs typeface="Times New Roman"/>
              </a:rPr>
              <a:t> </a:t>
            </a:r>
            <a:r>
              <a:rPr dirty="0" sz="3250" spc="-150">
                <a:latin typeface="Times New Roman"/>
                <a:cs typeface="Times New Roman"/>
              </a:rPr>
              <a:t>mesure</a:t>
            </a:r>
            <a:r>
              <a:rPr dirty="0" sz="3250" spc="25">
                <a:latin typeface="Times New Roman"/>
                <a:cs typeface="Times New Roman"/>
              </a:rPr>
              <a:t> </a:t>
            </a:r>
            <a:r>
              <a:rPr dirty="0" sz="3250" spc="-155">
                <a:latin typeface="Times New Roman"/>
                <a:cs typeface="Times New Roman"/>
              </a:rPr>
              <a:t>des</a:t>
            </a:r>
            <a:r>
              <a:rPr dirty="0" sz="3250" spc="-114">
                <a:latin typeface="Times New Roman"/>
                <a:cs typeface="Times New Roman"/>
              </a:rPr>
              <a:t> </a:t>
            </a:r>
            <a:r>
              <a:rPr dirty="0" sz="3250" spc="-10">
                <a:latin typeface="Times New Roman"/>
                <a:cs typeface="Times New Roman"/>
              </a:rPr>
              <a:t>impacts.</a:t>
            </a:r>
            <a:endParaRPr sz="3250">
              <a:latin typeface="Times New Roman"/>
              <a:cs typeface="Times New Roman"/>
            </a:endParaRPr>
          </a:p>
          <a:p>
            <a:pPr algn="ctr" marL="17780">
              <a:lnSpc>
                <a:spcPts val="3025"/>
              </a:lnSpc>
              <a:spcBef>
                <a:spcPts val="2300"/>
              </a:spcBef>
            </a:pPr>
            <a:r>
              <a:rPr dirty="0" sz="2750" spc="-180">
                <a:latin typeface="Times New Roman"/>
                <a:cs typeface="Times New Roman"/>
              </a:rPr>
              <a:t>C'est</a:t>
            </a:r>
            <a:r>
              <a:rPr dirty="0" sz="2750" spc="-145">
                <a:latin typeface="Times New Roman"/>
                <a:cs typeface="Times New Roman"/>
              </a:rPr>
              <a:t> </a:t>
            </a:r>
            <a:r>
              <a:rPr dirty="0" sz="2750" spc="-175">
                <a:latin typeface="Times New Roman"/>
                <a:cs typeface="Times New Roman"/>
              </a:rPr>
              <a:t>comme</a:t>
            </a:r>
            <a:r>
              <a:rPr dirty="0" sz="2750" spc="5">
                <a:latin typeface="Times New Roman"/>
                <a:cs typeface="Times New Roman"/>
              </a:rPr>
              <a:t> </a:t>
            </a:r>
            <a:r>
              <a:rPr dirty="0" sz="2750" spc="-95">
                <a:latin typeface="Times New Roman"/>
                <a:cs typeface="Times New Roman"/>
              </a:rPr>
              <a:t>présenter</a:t>
            </a:r>
            <a:r>
              <a:rPr dirty="0" sz="2750" spc="-80">
                <a:latin typeface="Times New Roman"/>
                <a:cs typeface="Times New Roman"/>
              </a:rPr>
              <a:t> </a:t>
            </a:r>
            <a:r>
              <a:rPr dirty="0" sz="2750" spc="-90">
                <a:latin typeface="Times New Roman"/>
                <a:cs typeface="Times New Roman"/>
              </a:rPr>
              <a:t>la</a:t>
            </a:r>
            <a:r>
              <a:rPr dirty="0" sz="2750" spc="-140">
                <a:latin typeface="Times New Roman"/>
                <a:cs typeface="Times New Roman"/>
              </a:rPr>
              <a:t> </a:t>
            </a:r>
            <a:r>
              <a:rPr dirty="0" sz="2750" spc="-145">
                <a:latin typeface="Times New Roman"/>
                <a:cs typeface="Times New Roman"/>
              </a:rPr>
              <a:t>photo</a:t>
            </a:r>
            <a:r>
              <a:rPr dirty="0" sz="2750" spc="-125">
                <a:latin typeface="Times New Roman"/>
                <a:cs typeface="Times New Roman"/>
              </a:rPr>
              <a:t> </a:t>
            </a:r>
            <a:r>
              <a:rPr dirty="0" sz="2750" spc="-65">
                <a:latin typeface="Times New Roman"/>
                <a:cs typeface="Times New Roman"/>
              </a:rPr>
              <a:t>d'un</a:t>
            </a:r>
            <a:r>
              <a:rPr dirty="0" sz="2750" spc="105">
                <a:latin typeface="Times New Roman"/>
                <a:cs typeface="Times New Roman"/>
              </a:rPr>
              <a:t> </a:t>
            </a:r>
            <a:r>
              <a:rPr dirty="0" sz="2750" spc="-145">
                <a:latin typeface="Times New Roman"/>
                <a:cs typeface="Times New Roman"/>
              </a:rPr>
              <a:t>palais</a:t>
            </a:r>
            <a:r>
              <a:rPr dirty="0" sz="2750" spc="-140">
                <a:latin typeface="Times New Roman"/>
                <a:cs typeface="Times New Roman"/>
              </a:rPr>
              <a:t> </a:t>
            </a:r>
            <a:r>
              <a:rPr dirty="0" sz="2750" spc="-135">
                <a:latin typeface="Times New Roman"/>
                <a:cs typeface="Times New Roman"/>
              </a:rPr>
              <a:t>au</a:t>
            </a:r>
            <a:r>
              <a:rPr dirty="0" sz="2750" spc="-20">
                <a:latin typeface="Times New Roman"/>
                <a:cs typeface="Times New Roman"/>
              </a:rPr>
              <a:t> </a:t>
            </a:r>
            <a:r>
              <a:rPr dirty="0" sz="2750" spc="-100">
                <a:latin typeface="Times New Roman"/>
                <a:cs typeface="Times New Roman"/>
              </a:rPr>
              <a:t>propriétaire</a:t>
            </a:r>
            <a:r>
              <a:rPr dirty="0" sz="2750" spc="65">
                <a:latin typeface="Times New Roman"/>
                <a:cs typeface="Times New Roman"/>
              </a:rPr>
              <a:t> </a:t>
            </a:r>
            <a:r>
              <a:rPr dirty="0" sz="2750" spc="-100">
                <a:latin typeface="Times New Roman"/>
                <a:cs typeface="Times New Roman"/>
              </a:rPr>
              <a:t>d'une</a:t>
            </a:r>
            <a:r>
              <a:rPr dirty="0" sz="2750" spc="-145">
                <a:latin typeface="Times New Roman"/>
                <a:cs typeface="Times New Roman"/>
              </a:rPr>
              <a:t> vieille</a:t>
            </a:r>
            <a:r>
              <a:rPr dirty="0" sz="2750" spc="-25">
                <a:latin typeface="Times New Roman"/>
                <a:cs typeface="Times New Roman"/>
              </a:rPr>
              <a:t> </a:t>
            </a:r>
            <a:r>
              <a:rPr dirty="0" sz="2750" spc="-130">
                <a:latin typeface="Times New Roman"/>
                <a:cs typeface="Times New Roman"/>
              </a:rPr>
              <a:t>bâtisse</a:t>
            </a:r>
            <a:r>
              <a:rPr dirty="0" sz="2750" spc="-114">
                <a:latin typeface="Times New Roman"/>
                <a:cs typeface="Times New Roman"/>
              </a:rPr>
              <a:t> </a:t>
            </a:r>
            <a:r>
              <a:rPr dirty="0" sz="2750" spc="-85">
                <a:latin typeface="Times New Roman"/>
                <a:cs typeface="Times New Roman"/>
              </a:rPr>
              <a:t>en</a:t>
            </a:r>
            <a:r>
              <a:rPr dirty="0" sz="2750" spc="-135">
                <a:latin typeface="Times New Roman"/>
                <a:cs typeface="Times New Roman"/>
              </a:rPr>
              <a:t> </a:t>
            </a:r>
            <a:r>
              <a:rPr dirty="0" sz="2750" spc="-125">
                <a:latin typeface="Times New Roman"/>
                <a:cs typeface="Times New Roman"/>
              </a:rPr>
              <a:t>lui</a:t>
            </a:r>
            <a:r>
              <a:rPr dirty="0" sz="2750" spc="-175">
                <a:latin typeface="Times New Roman"/>
                <a:cs typeface="Times New Roman"/>
              </a:rPr>
              <a:t> </a:t>
            </a:r>
            <a:r>
              <a:rPr dirty="0" sz="2750" spc="-114">
                <a:latin typeface="Times New Roman"/>
                <a:cs typeface="Times New Roman"/>
              </a:rPr>
              <a:t>disant</a:t>
            </a:r>
            <a:r>
              <a:rPr dirty="0" sz="2750" spc="-140">
                <a:latin typeface="Times New Roman"/>
                <a:cs typeface="Times New Roman"/>
              </a:rPr>
              <a:t> </a:t>
            </a:r>
            <a:r>
              <a:rPr dirty="0" sz="2750" spc="-195">
                <a:latin typeface="Times New Roman"/>
                <a:cs typeface="Times New Roman"/>
              </a:rPr>
              <a:t>"voilà</a:t>
            </a:r>
            <a:r>
              <a:rPr dirty="0" sz="2750" spc="-135">
                <a:latin typeface="Times New Roman"/>
                <a:cs typeface="Times New Roman"/>
              </a:rPr>
              <a:t> </a:t>
            </a:r>
            <a:r>
              <a:rPr dirty="0" sz="2750" spc="-90">
                <a:latin typeface="Times New Roman"/>
                <a:cs typeface="Times New Roman"/>
              </a:rPr>
              <a:t>la</a:t>
            </a:r>
            <a:r>
              <a:rPr dirty="0" sz="2750" spc="-145">
                <a:latin typeface="Times New Roman"/>
                <a:cs typeface="Times New Roman"/>
              </a:rPr>
              <a:t> </a:t>
            </a:r>
            <a:r>
              <a:rPr dirty="0" sz="2750" spc="-10">
                <a:latin typeface="Times New Roman"/>
                <a:cs typeface="Times New Roman"/>
              </a:rPr>
              <a:t>cible",</a:t>
            </a:r>
            <a:endParaRPr sz="2750">
              <a:latin typeface="Times New Roman"/>
              <a:cs typeface="Times New Roman"/>
            </a:endParaRPr>
          </a:p>
          <a:p>
            <a:pPr algn="ctr">
              <a:lnSpc>
                <a:spcPts val="2430"/>
              </a:lnSpc>
            </a:pPr>
            <a:r>
              <a:rPr dirty="0" sz="2550" spc="-120">
                <a:latin typeface="Cambria"/>
                <a:cs typeface="Cambria"/>
              </a:rPr>
              <a:t>sans</a:t>
            </a:r>
            <a:r>
              <a:rPr dirty="0" sz="2550" spc="-85">
                <a:latin typeface="Cambria"/>
                <a:cs typeface="Cambria"/>
              </a:rPr>
              <a:t> </a:t>
            </a:r>
            <a:r>
              <a:rPr dirty="0" sz="2550" spc="-45">
                <a:latin typeface="Cambria"/>
                <a:cs typeface="Cambria"/>
              </a:rPr>
              <a:t>lui</a:t>
            </a:r>
            <a:r>
              <a:rPr dirty="0" sz="2550" spc="-100">
                <a:latin typeface="Cambria"/>
                <a:cs typeface="Cambria"/>
              </a:rPr>
              <a:t> </a:t>
            </a:r>
            <a:r>
              <a:rPr dirty="0" sz="2550" spc="-120">
                <a:latin typeface="Cambria"/>
                <a:cs typeface="Cambria"/>
              </a:rPr>
              <a:t>fournir</a:t>
            </a:r>
            <a:r>
              <a:rPr dirty="0" sz="2550" spc="-15">
                <a:latin typeface="Cambria"/>
                <a:cs typeface="Cambria"/>
              </a:rPr>
              <a:t> </a:t>
            </a:r>
            <a:r>
              <a:rPr dirty="0" sz="2550" spc="-50">
                <a:latin typeface="Cambria"/>
                <a:cs typeface="Cambria"/>
              </a:rPr>
              <a:t>ni</a:t>
            </a:r>
            <a:r>
              <a:rPr dirty="0" sz="2550" spc="-105">
                <a:latin typeface="Cambria"/>
                <a:cs typeface="Cambria"/>
              </a:rPr>
              <a:t> </a:t>
            </a:r>
            <a:r>
              <a:rPr dirty="0" sz="2550" spc="-120">
                <a:latin typeface="Cambria"/>
                <a:cs typeface="Cambria"/>
              </a:rPr>
              <a:t>les</a:t>
            </a:r>
            <a:r>
              <a:rPr dirty="0" sz="2550" spc="-90">
                <a:latin typeface="Cambria"/>
                <a:cs typeface="Cambria"/>
              </a:rPr>
              <a:t> </a:t>
            </a:r>
            <a:r>
              <a:rPr dirty="0" sz="2550" spc="-70">
                <a:latin typeface="Cambria"/>
                <a:cs typeface="Cambria"/>
              </a:rPr>
              <a:t>plans, </a:t>
            </a:r>
            <a:r>
              <a:rPr dirty="0" sz="2550" spc="-50">
                <a:latin typeface="Cambria"/>
                <a:cs typeface="Cambria"/>
              </a:rPr>
              <a:t>ni</a:t>
            </a:r>
            <a:r>
              <a:rPr dirty="0" sz="2550" spc="-100">
                <a:latin typeface="Cambria"/>
                <a:cs typeface="Cambria"/>
              </a:rPr>
              <a:t> </a:t>
            </a:r>
            <a:r>
              <a:rPr dirty="0" sz="2550" spc="-60">
                <a:latin typeface="Cambria"/>
                <a:cs typeface="Cambria"/>
              </a:rPr>
              <a:t>le</a:t>
            </a:r>
            <a:r>
              <a:rPr dirty="0" sz="2550" spc="-80">
                <a:latin typeface="Cambria"/>
                <a:cs typeface="Cambria"/>
              </a:rPr>
              <a:t> </a:t>
            </a:r>
            <a:r>
              <a:rPr dirty="0" sz="2550" spc="-114">
                <a:latin typeface="Cambria"/>
                <a:cs typeface="Cambria"/>
              </a:rPr>
              <a:t>budget,</a:t>
            </a:r>
            <a:r>
              <a:rPr dirty="0" sz="2550" spc="30">
                <a:latin typeface="Cambria"/>
                <a:cs typeface="Cambria"/>
              </a:rPr>
              <a:t> </a:t>
            </a:r>
            <a:r>
              <a:rPr dirty="0" sz="2550" spc="-50">
                <a:latin typeface="Cambria"/>
                <a:cs typeface="Cambria"/>
              </a:rPr>
              <a:t>ni</a:t>
            </a:r>
            <a:r>
              <a:rPr dirty="0" sz="2550" spc="-105">
                <a:latin typeface="Cambria"/>
                <a:cs typeface="Cambria"/>
              </a:rPr>
              <a:t> </a:t>
            </a:r>
            <a:r>
              <a:rPr dirty="0" sz="2550" spc="-114">
                <a:latin typeface="Cambria"/>
                <a:cs typeface="Cambria"/>
              </a:rPr>
              <a:t>le</a:t>
            </a:r>
            <a:r>
              <a:rPr dirty="0" sz="2550" spc="-45">
                <a:latin typeface="Cambria"/>
                <a:cs typeface="Cambria"/>
              </a:rPr>
              <a:t> </a:t>
            </a:r>
            <a:r>
              <a:rPr dirty="0" sz="2550" spc="-110">
                <a:latin typeface="Cambria"/>
                <a:cs typeface="Cambria"/>
              </a:rPr>
              <a:t>calendrier</a:t>
            </a:r>
            <a:r>
              <a:rPr dirty="0" sz="2550" spc="40">
                <a:latin typeface="Cambria"/>
                <a:cs typeface="Cambria"/>
              </a:rPr>
              <a:t> </a:t>
            </a:r>
            <a:r>
              <a:rPr dirty="0" sz="2550" spc="-110">
                <a:latin typeface="Cambria"/>
                <a:cs typeface="Cambria"/>
              </a:rPr>
              <a:t>des</a:t>
            </a:r>
            <a:r>
              <a:rPr dirty="0" sz="2550" spc="-160">
                <a:latin typeface="Cambria"/>
                <a:cs typeface="Cambria"/>
              </a:rPr>
              <a:t> </a:t>
            </a:r>
            <a:r>
              <a:rPr dirty="0" sz="2550" spc="-110">
                <a:latin typeface="Cambria"/>
                <a:cs typeface="Cambria"/>
              </a:rPr>
              <a:t>travaux.</a:t>
            </a:r>
            <a:r>
              <a:rPr dirty="0" sz="2550" spc="5">
                <a:latin typeface="Cambria"/>
                <a:cs typeface="Cambria"/>
              </a:rPr>
              <a:t> </a:t>
            </a:r>
            <a:r>
              <a:rPr dirty="0" sz="2550" spc="-120">
                <a:latin typeface="Cambria"/>
                <a:cs typeface="Cambria"/>
              </a:rPr>
              <a:t>Une</a:t>
            </a:r>
            <a:r>
              <a:rPr dirty="0" sz="2550" spc="30">
                <a:latin typeface="Cambria"/>
                <a:cs typeface="Cambria"/>
              </a:rPr>
              <a:t> </a:t>
            </a:r>
            <a:r>
              <a:rPr dirty="0" sz="2550" spc="-125">
                <a:latin typeface="Cambria"/>
                <a:cs typeface="Cambria"/>
              </a:rPr>
              <a:t>belle</a:t>
            </a:r>
            <a:r>
              <a:rPr dirty="0" sz="2550" spc="-25">
                <a:latin typeface="Cambria"/>
                <a:cs typeface="Cambria"/>
              </a:rPr>
              <a:t> </a:t>
            </a:r>
            <a:r>
              <a:rPr dirty="0" sz="2550" spc="-60">
                <a:latin typeface="Cambria"/>
                <a:cs typeface="Cambria"/>
              </a:rPr>
              <a:t>idée,</a:t>
            </a:r>
            <a:r>
              <a:rPr dirty="0" sz="2550" spc="-15">
                <a:latin typeface="Cambria"/>
                <a:cs typeface="Cambria"/>
              </a:rPr>
              <a:t> </a:t>
            </a:r>
            <a:r>
              <a:rPr dirty="0" sz="2550" spc="-135">
                <a:latin typeface="Cambria"/>
                <a:cs typeface="Cambria"/>
              </a:rPr>
              <a:t>mais</a:t>
            </a:r>
            <a:r>
              <a:rPr dirty="0" sz="2550" spc="-5">
                <a:latin typeface="Cambria"/>
                <a:cs typeface="Cambria"/>
              </a:rPr>
              <a:t> </a:t>
            </a:r>
            <a:r>
              <a:rPr dirty="0" sz="2550" spc="-130">
                <a:latin typeface="Cambria"/>
                <a:cs typeface="Cambria"/>
              </a:rPr>
              <a:t>totalement</a:t>
            </a:r>
            <a:r>
              <a:rPr dirty="0" sz="2550" spc="170">
                <a:latin typeface="Cambria"/>
                <a:cs typeface="Cambria"/>
              </a:rPr>
              <a:t> </a:t>
            </a:r>
            <a:r>
              <a:rPr dirty="0" sz="2550" spc="-10">
                <a:latin typeface="Cambria"/>
                <a:cs typeface="Cambria"/>
              </a:rPr>
              <a:t>inutile.</a:t>
            </a:r>
            <a:endParaRPr sz="2550">
              <a:latin typeface="Cambria"/>
              <a:cs typeface="Cambria"/>
            </a:endParaRPr>
          </a:p>
          <a:p>
            <a:pPr algn="ctr" marL="13335">
              <a:lnSpc>
                <a:spcPts val="2945"/>
              </a:lnSpc>
            </a:pPr>
            <a:r>
              <a:rPr dirty="0" sz="2750" spc="-235">
                <a:latin typeface="Times New Roman"/>
                <a:cs typeface="Times New Roman"/>
              </a:rPr>
              <a:t>Votre</a:t>
            </a:r>
            <a:r>
              <a:rPr dirty="0" sz="2750" spc="-55">
                <a:latin typeface="Times New Roman"/>
                <a:cs typeface="Times New Roman"/>
              </a:rPr>
              <a:t> </a:t>
            </a:r>
            <a:r>
              <a:rPr dirty="0" sz="2750" spc="-130">
                <a:latin typeface="Times New Roman"/>
                <a:cs typeface="Times New Roman"/>
              </a:rPr>
              <a:t>valeur</a:t>
            </a:r>
            <a:r>
              <a:rPr dirty="0" sz="2750" spc="-40">
                <a:latin typeface="Times New Roman"/>
                <a:cs typeface="Times New Roman"/>
              </a:rPr>
              <a:t> </a:t>
            </a:r>
            <a:r>
              <a:rPr dirty="0" sz="2750" spc="-114">
                <a:latin typeface="Times New Roman"/>
                <a:cs typeface="Times New Roman"/>
              </a:rPr>
              <a:t>ajoutée</a:t>
            </a:r>
            <a:r>
              <a:rPr dirty="0" sz="2750" spc="75">
                <a:latin typeface="Times New Roman"/>
                <a:cs typeface="Times New Roman"/>
              </a:rPr>
              <a:t> </a:t>
            </a:r>
            <a:r>
              <a:rPr dirty="0" sz="2750" spc="-130">
                <a:latin typeface="Times New Roman"/>
                <a:cs typeface="Times New Roman"/>
              </a:rPr>
              <a:t>réside</a:t>
            </a:r>
            <a:r>
              <a:rPr dirty="0" sz="2750" spc="20">
                <a:latin typeface="Times New Roman"/>
                <a:cs typeface="Times New Roman"/>
              </a:rPr>
              <a:t> </a:t>
            </a:r>
            <a:r>
              <a:rPr dirty="0" sz="2750" spc="-110">
                <a:latin typeface="Times New Roman"/>
                <a:cs typeface="Times New Roman"/>
              </a:rPr>
              <a:t>dans</a:t>
            </a:r>
            <a:r>
              <a:rPr dirty="0" sz="2750" spc="-160">
                <a:latin typeface="Times New Roman"/>
                <a:cs typeface="Times New Roman"/>
              </a:rPr>
              <a:t> </a:t>
            </a:r>
            <a:r>
              <a:rPr dirty="0" sz="2750" spc="-110">
                <a:latin typeface="Times New Roman"/>
                <a:cs typeface="Times New Roman"/>
              </a:rPr>
              <a:t>le</a:t>
            </a:r>
            <a:r>
              <a:rPr dirty="0" sz="2750" spc="-285">
                <a:latin typeface="Times New Roman"/>
                <a:cs typeface="Times New Roman"/>
              </a:rPr>
              <a:t> </a:t>
            </a:r>
            <a:r>
              <a:rPr dirty="0" sz="2750" spc="-180">
                <a:latin typeface="Times New Roman"/>
                <a:cs typeface="Times New Roman"/>
              </a:rPr>
              <a:t>"comment</a:t>
            </a:r>
            <a:r>
              <a:rPr dirty="0" sz="2750" spc="25">
                <a:latin typeface="Times New Roman"/>
                <a:cs typeface="Times New Roman"/>
              </a:rPr>
              <a:t> </a:t>
            </a:r>
            <a:r>
              <a:rPr dirty="0" sz="2750" spc="-114">
                <a:latin typeface="Times New Roman"/>
                <a:cs typeface="Times New Roman"/>
              </a:rPr>
              <a:t>on</a:t>
            </a:r>
            <a:r>
              <a:rPr dirty="0" sz="2750" spc="-165">
                <a:latin typeface="Times New Roman"/>
                <a:cs typeface="Times New Roman"/>
              </a:rPr>
              <a:t> </a:t>
            </a:r>
            <a:r>
              <a:rPr dirty="0" sz="2750" spc="-195">
                <a:latin typeface="Times New Roman"/>
                <a:cs typeface="Times New Roman"/>
              </a:rPr>
              <a:t>y</a:t>
            </a:r>
            <a:r>
              <a:rPr dirty="0" sz="2750" spc="-155">
                <a:latin typeface="Times New Roman"/>
                <a:cs typeface="Times New Roman"/>
              </a:rPr>
              <a:t> </a:t>
            </a:r>
            <a:r>
              <a:rPr dirty="0" sz="2750" spc="-150">
                <a:latin typeface="Times New Roman"/>
                <a:cs typeface="Times New Roman"/>
              </a:rPr>
              <a:t>arrive"</a:t>
            </a:r>
            <a:r>
              <a:rPr dirty="0" sz="2750" spc="-204">
                <a:latin typeface="Times New Roman"/>
                <a:cs typeface="Times New Roman"/>
              </a:rPr>
              <a:t> </a:t>
            </a:r>
            <a:r>
              <a:rPr dirty="0" sz="2750" spc="-80">
                <a:latin typeface="Times New Roman"/>
                <a:cs typeface="Times New Roman"/>
              </a:rPr>
              <a:t>et</a:t>
            </a:r>
            <a:r>
              <a:rPr dirty="0" sz="2750" spc="-125">
                <a:latin typeface="Times New Roman"/>
                <a:cs typeface="Times New Roman"/>
              </a:rPr>
              <a:t> </a:t>
            </a:r>
            <a:r>
              <a:rPr dirty="0" sz="2750" spc="-160">
                <a:latin typeface="Times New Roman"/>
                <a:cs typeface="Times New Roman"/>
              </a:rPr>
              <a:t>le</a:t>
            </a:r>
            <a:r>
              <a:rPr dirty="0" sz="2750" spc="-355">
                <a:latin typeface="Times New Roman"/>
                <a:cs typeface="Times New Roman"/>
              </a:rPr>
              <a:t> </a:t>
            </a:r>
            <a:r>
              <a:rPr dirty="0" sz="2750" spc="-125">
                <a:latin typeface="Times New Roman"/>
                <a:cs typeface="Times New Roman"/>
              </a:rPr>
              <a:t>‘comment</a:t>
            </a:r>
            <a:r>
              <a:rPr dirty="0" sz="2750" spc="50">
                <a:latin typeface="Times New Roman"/>
                <a:cs typeface="Times New Roman"/>
              </a:rPr>
              <a:t> </a:t>
            </a:r>
            <a:r>
              <a:rPr dirty="0" sz="2750" spc="-114">
                <a:latin typeface="Times New Roman"/>
                <a:cs typeface="Times New Roman"/>
              </a:rPr>
              <a:t>on</a:t>
            </a:r>
            <a:r>
              <a:rPr dirty="0" sz="2750" spc="-70">
                <a:latin typeface="Times New Roman"/>
                <a:cs typeface="Times New Roman"/>
              </a:rPr>
              <a:t> </a:t>
            </a:r>
            <a:r>
              <a:rPr dirty="0" sz="2750" spc="-145">
                <a:latin typeface="Times New Roman"/>
                <a:cs typeface="Times New Roman"/>
              </a:rPr>
              <a:t>mesure</a:t>
            </a:r>
            <a:r>
              <a:rPr dirty="0" sz="2750" spc="-50">
                <a:latin typeface="Times New Roman"/>
                <a:cs typeface="Times New Roman"/>
              </a:rPr>
              <a:t> </a:t>
            </a:r>
            <a:r>
              <a:rPr dirty="0" sz="2750" spc="-110">
                <a:latin typeface="Times New Roman"/>
                <a:cs typeface="Times New Roman"/>
              </a:rPr>
              <a:t>le</a:t>
            </a:r>
            <a:r>
              <a:rPr dirty="0" sz="2750" spc="-245">
                <a:latin typeface="Times New Roman"/>
                <a:cs typeface="Times New Roman"/>
              </a:rPr>
              <a:t> </a:t>
            </a:r>
            <a:r>
              <a:rPr dirty="0" sz="2750" spc="-10">
                <a:latin typeface="Times New Roman"/>
                <a:cs typeface="Times New Roman"/>
              </a:rPr>
              <a:t>succès”.</a:t>
            </a:r>
            <a:endParaRPr sz="275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6109162" y="9404702"/>
            <a:ext cx="121856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63525" algn="l"/>
              </a:tabLst>
            </a:pPr>
            <a:r>
              <a:rPr dirty="0" sz="1600" spc="-50">
                <a:latin typeface="Times New Roman"/>
                <a:cs typeface="Times New Roman"/>
              </a:rPr>
              <a:t>G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70">
                <a:latin typeface="Times New Roman"/>
                <a:cs typeface="Times New Roman"/>
              </a:rPr>
              <a:t>NotebookLÎVi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09100" y="5156200"/>
            <a:ext cx="3530600" cy="35433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081000" y="5156200"/>
            <a:ext cx="3543300" cy="35433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09100" y="1104900"/>
            <a:ext cx="3530600" cy="35052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081000" y="1104900"/>
            <a:ext cx="3543300" cy="35179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28335" y="1316919"/>
            <a:ext cx="6588125" cy="2441575"/>
          </a:xfrm>
          <a:prstGeom prst="rect"/>
        </p:spPr>
        <p:txBody>
          <a:bodyPr wrap="square" lIns="0" tIns="187960" rIns="0" bIns="0" rtlCol="0" vert="horz">
            <a:spAutoFit/>
          </a:bodyPr>
          <a:lstStyle/>
          <a:p>
            <a:pPr marL="12700" marR="5080" indent="2540">
              <a:lnSpc>
                <a:spcPct val="81700"/>
              </a:lnSpc>
              <a:spcBef>
                <a:spcPts val="1480"/>
              </a:spcBef>
            </a:pPr>
            <a:r>
              <a:rPr dirty="0" sz="6150" spc="-340">
                <a:solidFill>
                  <a:srgbClr val="282828"/>
                </a:solidFill>
              </a:rPr>
              <a:t>Quand</a:t>
            </a:r>
            <a:r>
              <a:rPr dirty="0" sz="6150" spc="-310">
                <a:solidFill>
                  <a:srgbClr val="282828"/>
                </a:solidFill>
              </a:rPr>
              <a:t> </a:t>
            </a:r>
            <a:r>
              <a:rPr dirty="0" sz="6150" spc="-110">
                <a:solidFill>
                  <a:srgbClr val="2B2B2B"/>
                </a:solidFill>
              </a:rPr>
              <a:t>les</a:t>
            </a:r>
            <a:r>
              <a:rPr dirty="0" sz="6150" spc="-495">
                <a:solidFill>
                  <a:srgbClr val="2B2B2B"/>
                </a:solidFill>
              </a:rPr>
              <a:t> </a:t>
            </a:r>
            <a:r>
              <a:rPr dirty="0" sz="6150" spc="-20">
                <a:solidFill>
                  <a:srgbClr val="2D2D2D"/>
                </a:solidFill>
              </a:rPr>
              <a:t>plus </a:t>
            </a:r>
            <a:r>
              <a:rPr dirty="0" sz="5900" spc="-60">
                <a:solidFill>
                  <a:srgbClr val="2D2D2D"/>
                </a:solidFill>
              </a:rPr>
              <a:t>grandes</a:t>
            </a:r>
            <a:r>
              <a:rPr dirty="0" sz="5900" spc="-295">
                <a:solidFill>
                  <a:srgbClr val="2D2D2D"/>
                </a:solidFill>
              </a:rPr>
              <a:t> </a:t>
            </a:r>
            <a:r>
              <a:rPr dirty="0" sz="5900" spc="-10"/>
              <a:t>entreprises </a:t>
            </a:r>
            <a:r>
              <a:rPr dirty="0" sz="5950" spc="-105"/>
              <a:t>se</a:t>
            </a:r>
            <a:r>
              <a:rPr dirty="0" sz="5950" spc="-495"/>
              <a:t> </a:t>
            </a:r>
            <a:r>
              <a:rPr dirty="0" sz="5950" spc="-10"/>
              <a:t>transforment</a:t>
            </a:r>
            <a:r>
              <a:rPr dirty="0" sz="5950" spc="-380"/>
              <a:t> </a:t>
            </a:r>
            <a:r>
              <a:rPr dirty="0" sz="5950" spc="-415" i="1">
                <a:solidFill>
                  <a:srgbClr val="313131"/>
                </a:solidFill>
                <a:latin typeface="Arial"/>
                <a:cs typeface="Arial"/>
              </a:rPr>
              <a:t>:</a:t>
            </a:r>
            <a:endParaRPr sz="59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21695" y="3557058"/>
            <a:ext cx="6622415" cy="471233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6050" spc="-245">
                <a:solidFill>
                  <a:srgbClr val="2A2A2A"/>
                </a:solidFill>
                <a:latin typeface="Arial MT"/>
                <a:cs typeface="Arial MT"/>
              </a:rPr>
              <a:t>Le</a:t>
            </a:r>
            <a:r>
              <a:rPr dirty="0" sz="6050" spc="-540">
                <a:solidFill>
                  <a:srgbClr val="2A2A2A"/>
                </a:solidFill>
                <a:latin typeface="Arial MT"/>
                <a:cs typeface="Arial MT"/>
              </a:rPr>
              <a:t> </a:t>
            </a:r>
            <a:r>
              <a:rPr dirty="0" sz="6050" spc="-95">
                <a:solidFill>
                  <a:srgbClr val="2B2B2B"/>
                </a:solidFill>
                <a:latin typeface="Arial MT"/>
                <a:cs typeface="Arial MT"/>
              </a:rPr>
              <a:t>plan</a:t>
            </a:r>
            <a:r>
              <a:rPr dirty="0" sz="6050" spc="-484">
                <a:solidFill>
                  <a:srgbClr val="2B2B2B"/>
                </a:solidFill>
                <a:latin typeface="Arial MT"/>
                <a:cs typeface="Arial MT"/>
              </a:rPr>
              <a:t> </a:t>
            </a:r>
            <a:r>
              <a:rPr dirty="0" sz="6050" spc="-110">
                <a:solidFill>
                  <a:srgbClr val="2A2A2A"/>
                </a:solidFill>
                <a:latin typeface="Arial MT"/>
                <a:cs typeface="Arial MT"/>
              </a:rPr>
              <a:t>en</a:t>
            </a:r>
            <a:r>
              <a:rPr dirty="0" sz="6050" spc="-550">
                <a:solidFill>
                  <a:srgbClr val="2A2A2A"/>
                </a:solidFill>
                <a:latin typeface="Arial MT"/>
                <a:cs typeface="Arial MT"/>
              </a:rPr>
              <a:t> </a:t>
            </a:r>
            <a:r>
              <a:rPr dirty="0" sz="6050" spc="-10">
                <a:solidFill>
                  <a:srgbClr val="2A2A2A"/>
                </a:solidFill>
                <a:latin typeface="Arial MT"/>
                <a:cs typeface="Arial MT"/>
              </a:rPr>
              <a:t>action.</a:t>
            </a:r>
            <a:endParaRPr sz="6050">
              <a:latin typeface="Arial MT"/>
              <a:cs typeface="Arial MT"/>
            </a:endParaRPr>
          </a:p>
          <a:p>
            <a:pPr marL="48260" marR="5080" indent="-3175">
              <a:lnSpc>
                <a:spcPct val="102400"/>
              </a:lnSpc>
              <a:spcBef>
                <a:spcPts val="3100"/>
              </a:spcBef>
            </a:pPr>
            <a:r>
              <a:rPr dirty="0" sz="3100" spc="-55">
                <a:latin typeface="Cambria"/>
                <a:cs typeface="Cambria"/>
              </a:rPr>
              <a:t>Cette</a:t>
            </a:r>
            <a:r>
              <a:rPr dirty="0" sz="3100" spc="-120">
                <a:latin typeface="Cambria"/>
                <a:cs typeface="Cambria"/>
              </a:rPr>
              <a:t> </a:t>
            </a:r>
            <a:r>
              <a:rPr dirty="0" sz="3100" spc="-80">
                <a:latin typeface="Cambria"/>
                <a:cs typeface="Cambria"/>
              </a:rPr>
              <a:t>méthode</a:t>
            </a:r>
            <a:r>
              <a:rPr dirty="0" sz="3100" spc="-90">
                <a:latin typeface="Cambria"/>
                <a:cs typeface="Cambria"/>
              </a:rPr>
              <a:t> </a:t>
            </a:r>
            <a:r>
              <a:rPr dirty="0" sz="3100" spc="-130">
                <a:latin typeface="Cambria"/>
                <a:cs typeface="Cambria"/>
              </a:rPr>
              <a:t>n'est</a:t>
            </a:r>
            <a:r>
              <a:rPr dirty="0" sz="3100" spc="-45">
                <a:latin typeface="Cambria"/>
                <a:cs typeface="Cambria"/>
              </a:rPr>
              <a:t> </a:t>
            </a:r>
            <a:r>
              <a:rPr dirty="0" sz="3100" spc="-85">
                <a:latin typeface="Cambria"/>
                <a:cs typeface="Cambria"/>
              </a:rPr>
              <a:t>pas</a:t>
            </a:r>
            <a:r>
              <a:rPr dirty="0" sz="3100" spc="-355">
                <a:latin typeface="Cambria"/>
                <a:cs typeface="Cambria"/>
              </a:rPr>
              <a:t> </a:t>
            </a:r>
            <a:r>
              <a:rPr dirty="0" sz="3100" spc="-10">
                <a:latin typeface="Cambria"/>
                <a:cs typeface="Cambria"/>
              </a:rPr>
              <a:t>juste</a:t>
            </a:r>
            <a:r>
              <a:rPr dirty="0" sz="3100" spc="-80">
                <a:latin typeface="Cambria"/>
                <a:cs typeface="Cambria"/>
              </a:rPr>
              <a:t> </a:t>
            </a:r>
            <a:r>
              <a:rPr dirty="0" sz="3100" spc="-35">
                <a:latin typeface="Cambria"/>
                <a:cs typeface="Cambria"/>
              </a:rPr>
              <a:t>une</a:t>
            </a:r>
            <a:r>
              <a:rPr dirty="0" sz="3100" spc="-85">
                <a:latin typeface="Cambria"/>
                <a:cs typeface="Cambria"/>
              </a:rPr>
              <a:t> </a:t>
            </a:r>
            <a:r>
              <a:rPr dirty="0" sz="3100" spc="-55">
                <a:latin typeface="Cambria"/>
                <a:cs typeface="Cambria"/>
              </a:rPr>
              <a:t>théorie </a:t>
            </a:r>
            <a:r>
              <a:rPr dirty="0" sz="3100" spc="-105">
                <a:latin typeface="Cambria"/>
                <a:cs typeface="Cambria"/>
              </a:rPr>
              <a:t>pour</a:t>
            </a:r>
            <a:r>
              <a:rPr dirty="0" sz="3100" spc="-95">
                <a:latin typeface="Cambria"/>
                <a:cs typeface="Cambria"/>
              </a:rPr>
              <a:t> </a:t>
            </a:r>
            <a:r>
              <a:rPr dirty="0" sz="3100" spc="-50">
                <a:latin typeface="Cambria"/>
                <a:cs typeface="Cambria"/>
              </a:rPr>
              <a:t>l'examen.</a:t>
            </a:r>
            <a:r>
              <a:rPr dirty="0" sz="3100" spc="-125">
                <a:latin typeface="Cambria"/>
                <a:cs typeface="Cambria"/>
              </a:rPr>
              <a:t> </a:t>
            </a:r>
            <a:r>
              <a:rPr dirty="0" sz="3100" spc="-85">
                <a:latin typeface="Cambria"/>
                <a:cs typeface="Cambria"/>
              </a:rPr>
              <a:t>C'est </a:t>
            </a:r>
            <a:r>
              <a:rPr dirty="0" sz="3100" spc="-75">
                <a:latin typeface="Cambria"/>
                <a:cs typeface="Cambria"/>
              </a:rPr>
              <a:t>exactement</a:t>
            </a:r>
            <a:r>
              <a:rPr dirty="0" sz="3100" spc="40">
                <a:latin typeface="Cambria"/>
                <a:cs typeface="Cambria"/>
              </a:rPr>
              <a:t> </a:t>
            </a:r>
            <a:r>
              <a:rPr dirty="0" sz="3100" spc="-10">
                <a:latin typeface="Cambria"/>
                <a:cs typeface="Cambria"/>
              </a:rPr>
              <a:t>comme </a:t>
            </a:r>
            <a:r>
              <a:rPr dirty="0" sz="3050" spc="80">
                <a:latin typeface="Cambria"/>
                <a:cs typeface="Cambria"/>
              </a:rPr>
              <a:t>ça</a:t>
            </a:r>
            <a:r>
              <a:rPr dirty="0" sz="3050" spc="-180">
                <a:latin typeface="Cambria"/>
                <a:cs typeface="Cambria"/>
              </a:rPr>
              <a:t> </a:t>
            </a:r>
            <a:r>
              <a:rPr dirty="0" sz="3050">
                <a:latin typeface="Cambria"/>
                <a:cs typeface="Cambria"/>
              </a:rPr>
              <a:t>que</a:t>
            </a:r>
            <a:r>
              <a:rPr dirty="0" sz="3050" spc="-165">
                <a:latin typeface="Cambria"/>
                <a:cs typeface="Cambria"/>
              </a:rPr>
              <a:t> </a:t>
            </a:r>
            <a:r>
              <a:rPr dirty="0" sz="3050" spc="-10">
                <a:latin typeface="Cambria"/>
                <a:cs typeface="Cambria"/>
              </a:rPr>
              <a:t>les</a:t>
            </a:r>
            <a:r>
              <a:rPr dirty="0" sz="3050" spc="-160">
                <a:latin typeface="Cambria"/>
                <a:cs typeface="Cambria"/>
              </a:rPr>
              <a:t> </a:t>
            </a:r>
            <a:r>
              <a:rPr dirty="0" sz="3050" spc="-50">
                <a:latin typeface="Cambria"/>
                <a:cs typeface="Cambria"/>
              </a:rPr>
              <a:t>entreprises,</a:t>
            </a:r>
            <a:r>
              <a:rPr dirty="0" sz="3050" spc="175">
                <a:latin typeface="Cambria"/>
                <a:cs typeface="Cambria"/>
              </a:rPr>
              <a:t> </a:t>
            </a:r>
            <a:r>
              <a:rPr dirty="0" sz="3050" spc="-20">
                <a:latin typeface="Cambria"/>
                <a:cs typeface="Cambria"/>
              </a:rPr>
              <a:t>des</a:t>
            </a:r>
            <a:r>
              <a:rPr dirty="0" sz="3050" spc="-150">
                <a:latin typeface="Cambria"/>
                <a:cs typeface="Cambria"/>
              </a:rPr>
              <a:t> </a:t>
            </a:r>
            <a:r>
              <a:rPr dirty="0" sz="3050">
                <a:latin typeface="Cambria"/>
                <a:cs typeface="Cambria"/>
              </a:rPr>
              <a:t>PME</a:t>
            </a:r>
            <a:r>
              <a:rPr dirty="0" sz="3050" spc="-120">
                <a:latin typeface="Cambria"/>
                <a:cs typeface="Cambria"/>
              </a:rPr>
              <a:t> </a:t>
            </a:r>
            <a:r>
              <a:rPr dirty="0" sz="3050" spc="-25">
                <a:latin typeface="Cambria"/>
                <a:cs typeface="Cambria"/>
              </a:rPr>
              <a:t>aux </a:t>
            </a:r>
            <a:r>
              <a:rPr dirty="0" sz="3100" spc="-60">
                <a:latin typeface="Cambria"/>
                <a:cs typeface="Cambria"/>
              </a:rPr>
              <a:t>multinationales,</a:t>
            </a:r>
            <a:r>
              <a:rPr dirty="0" sz="3100" spc="-114">
                <a:latin typeface="Cambria"/>
                <a:cs typeface="Cambria"/>
              </a:rPr>
              <a:t> </a:t>
            </a:r>
            <a:r>
              <a:rPr dirty="0" sz="3100" spc="-80">
                <a:latin typeface="Cambria"/>
                <a:cs typeface="Cambria"/>
              </a:rPr>
              <a:t>pilotent</a:t>
            </a:r>
            <a:r>
              <a:rPr dirty="0" sz="3100" spc="10">
                <a:latin typeface="Cambria"/>
                <a:cs typeface="Cambria"/>
              </a:rPr>
              <a:t> </a:t>
            </a:r>
            <a:r>
              <a:rPr dirty="0" sz="3100" spc="-10">
                <a:latin typeface="Cambria"/>
                <a:cs typeface="Cambria"/>
              </a:rPr>
              <a:t>leurs </a:t>
            </a:r>
            <a:r>
              <a:rPr dirty="0" sz="3100" spc="-70">
                <a:latin typeface="Cambria"/>
                <a:cs typeface="Cambria"/>
              </a:rPr>
              <a:t>transformations.</a:t>
            </a:r>
            <a:r>
              <a:rPr dirty="0" sz="3100" spc="-229">
                <a:latin typeface="Cambria"/>
                <a:cs typeface="Cambria"/>
              </a:rPr>
              <a:t> </a:t>
            </a:r>
            <a:r>
              <a:rPr dirty="0" sz="3100" spc="-125">
                <a:latin typeface="Cambria"/>
                <a:cs typeface="Cambria"/>
              </a:rPr>
              <a:t>Voyons</a:t>
            </a:r>
            <a:r>
              <a:rPr dirty="0" sz="3100" spc="90">
                <a:latin typeface="Cambria"/>
                <a:cs typeface="Cambria"/>
              </a:rPr>
              <a:t> </a:t>
            </a:r>
            <a:r>
              <a:rPr dirty="0" sz="3100" spc="-10">
                <a:latin typeface="Cambria"/>
                <a:cs typeface="Cambria"/>
              </a:rPr>
              <a:t>quelques </a:t>
            </a:r>
            <a:r>
              <a:rPr dirty="0" sz="3100" spc="-85">
                <a:latin typeface="Cambria"/>
                <a:cs typeface="Cambria"/>
              </a:rPr>
              <a:t>exemples</a:t>
            </a:r>
            <a:r>
              <a:rPr dirty="0" sz="3100" spc="-15">
                <a:latin typeface="Cambria"/>
                <a:cs typeface="Cambria"/>
              </a:rPr>
              <a:t> </a:t>
            </a:r>
            <a:r>
              <a:rPr dirty="0" sz="3100" spc="-75">
                <a:latin typeface="Cambria"/>
                <a:cs typeface="Cambria"/>
              </a:rPr>
              <a:t>célèbres</a:t>
            </a:r>
            <a:r>
              <a:rPr dirty="0" sz="3100" spc="-95">
                <a:latin typeface="Cambria"/>
                <a:cs typeface="Cambria"/>
              </a:rPr>
              <a:t> </a:t>
            </a:r>
            <a:r>
              <a:rPr dirty="0" sz="3100" spc="-45">
                <a:latin typeface="Cambria"/>
                <a:cs typeface="Cambria"/>
              </a:rPr>
              <a:t>où</a:t>
            </a:r>
            <a:r>
              <a:rPr dirty="0" sz="3100" spc="-135">
                <a:latin typeface="Cambria"/>
                <a:cs typeface="Cambria"/>
              </a:rPr>
              <a:t> </a:t>
            </a:r>
            <a:r>
              <a:rPr dirty="0" sz="3100">
                <a:latin typeface="Cambria"/>
                <a:cs typeface="Cambria"/>
              </a:rPr>
              <a:t>les</a:t>
            </a:r>
            <a:r>
              <a:rPr dirty="0" sz="3100" spc="-155">
                <a:latin typeface="Cambria"/>
                <a:cs typeface="Cambria"/>
              </a:rPr>
              <a:t> </a:t>
            </a:r>
            <a:r>
              <a:rPr dirty="0" sz="3100" spc="-65">
                <a:latin typeface="Cambria"/>
                <a:cs typeface="Cambria"/>
              </a:rPr>
              <a:t>enjeux</a:t>
            </a:r>
            <a:r>
              <a:rPr dirty="0" sz="3100" spc="-40">
                <a:latin typeface="Cambria"/>
                <a:cs typeface="Cambria"/>
              </a:rPr>
              <a:t> </a:t>
            </a:r>
            <a:r>
              <a:rPr dirty="0" sz="3100" spc="-10">
                <a:latin typeface="Cambria"/>
                <a:cs typeface="Cambria"/>
              </a:rPr>
              <a:t>étaient </a:t>
            </a:r>
            <a:r>
              <a:rPr dirty="0" sz="3050" spc="-10">
                <a:latin typeface="Cambria"/>
                <a:cs typeface="Cambria"/>
              </a:rPr>
              <a:t>colossaux.</a:t>
            </a:r>
            <a:endParaRPr sz="305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37500" y="3111500"/>
            <a:ext cx="4521200" cy="41402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560300" y="5664200"/>
            <a:ext cx="2908300" cy="11430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73000" y="4813300"/>
            <a:ext cx="2959100" cy="7620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560300" y="3581400"/>
            <a:ext cx="2895600" cy="11430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306800" y="3860800"/>
            <a:ext cx="355600" cy="85090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573000" y="2768600"/>
            <a:ext cx="3136900" cy="53340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554200" y="7048500"/>
            <a:ext cx="863600" cy="27940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370300" y="5676900"/>
            <a:ext cx="228600" cy="520700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5875">
              <a:lnSpc>
                <a:spcPts val="4945"/>
              </a:lnSpc>
              <a:spcBef>
                <a:spcPts val="135"/>
              </a:spcBef>
            </a:pPr>
            <a:r>
              <a:rPr dirty="0" spc="75"/>
              <a:t>L'Effet</a:t>
            </a:r>
            <a:r>
              <a:rPr dirty="0" spc="80"/>
              <a:t> </a:t>
            </a:r>
            <a:r>
              <a:rPr dirty="0" spc="110"/>
              <a:t>Welch</a:t>
            </a:r>
            <a:r>
              <a:rPr dirty="0" spc="-15"/>
              <a:t> </a:t>
            </a:r>
            <a:r>
              <a:rPr dirty="0" spc="130">
                <a:solidFill>
                  <a:srgbClr val="2D2D2D"/>
                </a:solidFill>
              </a:rPr>
              <a:t>chez</a:t>
            </a:r>
            <a:r>
              <a:rPr dirty="0" spc="10">
                <a:solidFill>
                  <a:srgbClr val="2D2D2D"/>
                </a:solidFill>
              </a:rPr>
              <a:t> </a:t>
            </a:r>
            <a:r>
              <a:rPr dirty="0" spc="55">
                <a:solidFill>
                  <a:srgbClr val="2B2B2B"/>
                </a:solidFill>
              </a:rPr>
              <a:t>General</a:t>
            </a:r>
            <a:r>
              <a:rPr dirty="0" spc="-75">
                <a:solidFill>
                  <a:srgbClr val="2B2B2B"/>
                </a:solidFill>
              </a:rPr>
              <a:t> </a:t>
            </a:r>
            <a:r>
              <a:rPr dirty="0" spc="135"/>
              <a:t>Electric</a:t>
            </a:r>
            <a:r>
              <a:rPr dirty="0" spc="5"/>
              <a:t> </a:t>
            </a:r>
            <a:r>
              <a:rPr dirty="0" spc="50">
                <a:solidFill>
                  <a:srgbClr val="2D2D2D"/>
                </a:solidFill>
              </a:rPr>
              <a:t>:</a:t>
            </a:r>
          </a:p>
          <a:p>
            <a:pPr marL="12700">
              <a:lnSpc>
                <a:spcPts val="5065"/>
              </a:lnSpc>
            </a:pPr>
            <a:r>
              <a:rPr dirty="0" sz="4300">
                <a:solidFill>
                  <a:srgbClr val="2B2B2B"/>
                </a:solidFill>
              </a:rPr>
              <a:t>Rénover</a:t>
            </a:r>
            <a:r>
              <a:rPr dirty="0" sz="4300" spc="180">
                <a:solidFill>
                  <a:srgbClr val="2B2B2B"/>
                </a:solidFill>
              </a:rPr>
              <a:t> </a:t>
            </a:r>
            <a:r>
              <a:rPr dirty="0" sz="4300" spc="160">
                <a:solidFill>
                  <a:srgbClr val="2D2D2D"/>
                </a:solidFill>
              </a:rPr>
              <a:t>un</a:t>
            </a:r>
            <a:r>
              <a:rPr dirty="0" sz="4300" spc="-315">
                <a:solidFill>
                  <a:srgbClr val="2D2D2D"/>
                </a:solidFill>
              </a:rPr>
              <a:t> </a:t>
            </a:r>
            <a:r>
              <a:rPr dirty="0" sz="4300" spc="100">
                <a:solidFill>
                  <a:srgbClr val="282828"/>
                </a:solidFill>
              </a:rPr>
              <a:t>conglomérat</a:t>
            </a:r>
            <a:r>
              <a:rPr dirty="0" sz="4300" spc="405">
                <a:solidFill>
                  <a:srgbClr val="282828"/>
                </a:solidFill>
              </a:rPr>
              <a:t> </a:t>
            </a:r>
            <a:r>
              <a:rPr dirty="0" sz="4300" spc="110"/>
              <a:t>tentaculaire.</a:t>
            </a:r>
            <a:endParaRPr sz="4300"/>
          </a:p>
        </p:txBody>
      </p:sp>
      <p:sp>
        <p:nvSpPr>
          <p:cNvPr id="11" name="object 11" descr=""/>
          <p:cNvSpPr txBox="1"/>
          <p:nvPr/>
        </p:nvSpPr>
        <p:spPr>
          <a:xfrm>
            <a:off x="881762" y="2311752"/>
            <a:ext cx="5792470" cy="4597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50" spc="-235">
                <a:latin typeface="Times New Roman"/>
                <a:cs typeface="Times New Roman"/>
              </a:rPr>
              <a:t>Le</a:t>
            </a:r>
            <a:r>
              <a:rPr dirty="0" sz="2850" spc="-55">
                <a:latin typeface="Times New Roman"/>
                <a:cs typeface="Times New Roman"/>
              </a:rPr>
              <a:t> </a:t>
            </a:r>
            <a:r>
              <a:rPr dirty="0" sz="2850" spc="-85">
                <a:latin typeface="Times New Roman"/>
                <a:cs typeface="Times New Roman"/>
              </a:rPr>
              <a:t>Diagnostic</a:t>
            </a:r>
            <a:r>
              <a:rPr dirty="0" sz="2850" spc="-75">
                <a:latin typeface="Times New Roman"/>
                <a:cs typeface="Times New Roman"/>
              </a:rPr>
              <a:t> </a:t>
            </a:r>
            <a:r>
              <a:rPr dirty="0" sz="2850" spc="-55">
                <a:latin typeface="Times New Roman"/>
                <a:cs typeface="Times New Roman"/>
              </a:rPr>
              <a:t>(la</a:t>
            </a:r>
            <a:r>
              <a:rPr dirty="0" sz="2850" spc="-160">
                <a:latin typeface="Times New Roman"/>
                <a:cs typeface="Times New Roman"/>
              </a:rPr>
              <a:t> </a:t>
            </a:r>
            <a:r>
              <a:rPr dirty="0" sz="2850" spc="-80">
                <a:latin typeface="Times New Roman"/>
                <a:cs typeface="Times New Roman"/>
              </a:rPr>
              <a:t>'maison’</a:t>
            </a:r>
            <a:r>
              <a:rPr dirty="0" sz="2850" spc="-200">
                <a:latin typeface="Times New Roman"/>
                <a:cs typeface="Times New Roman"/>
              </a:rPr>
              <a:t> </a:t>
            </a:r>
            <a:r>
              <a:rPr dirty="0" sz="2850" spc="-45">
                <a:latin typeface="Times New Roman"/>
                <a:cs typeface="Times New Roman"/>
              </a:rPr>
              <a:t>d'origine)</a:t>
            </a:r>
            <a:r>
              <a:rPr dirty="0" sz="2850" spc="25">
                <a:latin typeface="Times New Roman"/>
                <a:cs typeface="Times New Roman"/>
              </a:rPr>
              <a:t> </a:t>
            </a:r>
            <a:r>
              <a:rPr dirty="0" sz="2850">
                <a:latin typeface="Times New Roman"/>
                <a:cs typeface="Times New Roman"/>
              </a:rPr>
              <a:t>:</a:t>
            </a:r>
            <a:r>
              <a:rPr dirty="0" sz="2850" spc="-70">
                <a:latin typeface="Times New Roman"/>
                <a:cs typeface="Times New Roman"/>
              </a:rPr>
              <a:t> </a:t>
            </a:r>
            <a:r>
              <a:rPr dirty="0" sz="2850" spc="-80">
                <a:latin typeface="Times New Roman"/>
                <a:cs typeface="Times New Roman"/>
              </a:rPr>
              <a:t>Une</a:t>
            </a:r>
            <a:endParaRPr sz="285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43800" y="2680052"/>
            <a:ext cx="6137910" cy="2676525"/>
          </a:xfrm>
          <a:prstGeom prst="rect">
            <a:avLst/>
          </a:prstGeom>
        </p:spPr>
        <p:txBody>
          <a:bodyPr wrap="square" lIns="0" tIns="79375" rIns="0" bIns="0" rtlCol="0" vert="horz">
            <a:spAutoFit/>
          </a:bodyPr>
          <a:lstStyle/>
          <a:p>
            <a:pPr marL="45720" marR="771525" indent="-1905">
              <a:lnSpc>
                <a:spcPts val="2900"/>
              </a:lnSpc>
              <a:spcBef>
                <a:spcPts val="625"/>
              </a:spcBef>
            </a:pPr>
            <a:r>
              <a:rPr dirty="0" sz="2850" spc="-10">
                <a:latin typeface="Times New Roman"/>
                <a:cs typeface="Times New Roman"/>
              </a:rPr>
              <a:t>entreprise</a:t>
            </a:r>
            <a:r>
              <a:rPr dirty="0" sz="2850" spc="-145">
                <a:latin typeface="Times New Roman"/>
                <a:cs typeface="Times New Roman"/>
              </a:rPr>
              <a:t> </a:t>
            </a:r>
            <a:r>
              <a:rPr dirty="0" sz="2850" spc="-40">
                <a:latin typeface="Times New Roman"/>
                <a:cs typeface="Times New Roman"/>
              </a:rPr>
              <a:t>immense,</a:t>
            </a:r>
            <a:r>
              <a:rPr dirty="0" sz="2850" spc="-135">
                <a:latin typeface="Times New Roman"/>
                <a:cs typeface="Times New Roman"/>
              </a:rPr>
              <a:t> </a:t>
            </a:r>
            <a:r>
              <a:rPr dirty="0" sz="2850" spc="-85">
                <a:latin typeface="Times New Roman"/>
                <a:cs typeface="Times New Roman"/>
              </a:rPr>
              <a:t>avec</a:t>
            </a:r>
            <a:r>
              <a:rPr dirty="0" sz="2850" spc="-95">
                <a:latin typeface="Times New Roman"/>
                <a:cs typeface="Times New Roman"/>
              </a:rPr>
              <a:t> </a:t>
            </a:r>
            <a:r>
              <a:rPr dirty="0" sz="2850">
                <a:latin typeface="Times New Roman"/>
                <a:cs typeface="Times New Roman"/>
              </a:rPr>
              <a:t>de</a:t>
            </a:r>
            <a:r>
              <a:rPr dirty="0" sz="2850" spc="-140">
                <a:latin typeface="Times New Roman"/>
                <a:cs typeface="Times New Roman"/>
              </a:rPr>
              <a:t> </a:t>
            </a:r>
            <a:r>
              <a:rPr dirty="0" sz="2850" spc="-60">
                <a:latin typeface="Times New Roman"/>
                <a:cs typeface="Times New Roman"/>
              </a:rPr>
              <a:t>multiples </a:t>
            </a:r>
            <a:r>
              <a:rPr dirty="0" sz="2850" spc="-70">
                <a:latin typeface="Times New Roman"/>
                <a:cs typeface="Times New Roman"/>
              </a:rPr>
              <a:t>divisions</a:t>
            </a:r>
            <a:r>
              <a:rPr dirty="0" sz="2850" spc="-110">
                <a:latin typeface="Times New Roman"/>
                <a:cs typeface="Times New Roman"/>
              </a:rPr>
              <a:t> </a:t>
            </a:r>
            <a:r>
              <a:rPr dirty="0" sz="2850" spc="-105">
                <a:latin typeface="Times New Roman"/>
                <a:cs typeface="Times New Roman"/>
              </a:rPr>
              <a:t>peu</a:t>
            </a:r>
            <a:r>
              <a:rPr dirty="0" sz="2850" spc="-75">
                <a:latin typeface="Times New Roman"/>
                <a:cs typeface="Times New Roman"/>
              </a:rPr>
              <a:t> </a:t>
            </a:r>
            <a:r>
              <a:rPr dirty="0" sz="2850" spc="-25">
                <a:latin typeface="Times New Roman"/>
                <a:cs typeface="Times New Roman"/>
              </a:rPr>
              <a:t>connectees</a:t>
            </a:r>
            <a:r>
              <a:rPr dirty="0" sz="2850" spc="-85">
                <a:latin typeface="Times New Roman"/>
                <a:cs typeface="Times New Roman"/>
              </a:rPr>
              <a:t> </a:t>
            </a:r>
            <a:r>
              <a:rPr dirty="0" sz="2850">
                <a:latin typeface="Times New Roman"/>
                <a:cs typeface="Times New Roman"/>
              </a:rPr>
              <a:t>entre</a:t>
            </a:r>
            <a:r>
              <a:rPr dirty="0" sz="2850" spc="-114">
                <a:latin typeface="Times New Roman"/>
                <a:cs typeface="Times New Roman"/>
              </a:rPr>
              <a:t> </a:t>
            </a:r>
            <a:r>
              <a:rPr dirty="0" sz="2850" spc="-10">
                <a:latin typeface="Times New Roman"/>
                <a:cs typeface="Times New Roman"/>
              </a:rPr>
              <a:t>elles.</a:t>
            </a:r>
            <a:endParaRPr sz="2850">
              <a:latin typeface="Times New Roman"/>
              <a:cs typeface="Times New Roman"/>
            </a:endParaRPr>
          </a:p>
          <a:p>
            <a:pPr marL="40640" marR="30480" indent="-3175">
              <a:lnSpc>
                <a:spcPct val="92800"/>
              </a:lnSpc>
              <a:spcBef>
                <a:spcPts val="2845"/>
              </a:spcBef>
            </a:pPr>
            <a:r>
              <a:rPr dirty="0" sz="2600">
                <a:latin typeface="Cambria"/>
                <a:cs typeface="Cambria"/>
              </a:rPr>
              <a:t>Le</a:t>
            </a:r>
            <a:r>
              <a:rPr dirty="0" sz="2600" spc="-70">
                <a:latin typeface="Cambria"/>
                <a:cs typeface="Cambria"/>
              </a:rPr>
              <a:t> </a:t>
            </a:r>
            <a:r>
              <a:rPr dirty="0" sz="2600">
                <a:latin typeface="Cambria"/>
                <a:cs typeface="Cambria"/>
              </a:rPr>
              <a:t>Choix</a:t>
            </a:r>
            <a:r>
              <a:rPr dirty="0" sz="2600" spc="140">
                <a:latin typeface="Cambria"/>
                <a:cs typeface="Cambria"/>
              </a:rPr>
              <a:t> </a:t>
            </a:r>
            <a:r>
              <a:rPr dirty="0" sz="2600">
                <a:latin typeface="Cambria"/>
                <a:cs typeface="Cambria"/>
              </a:rPr>
              <a:t>Stratégique:</a:t>
            </a:r>
            <a:r>
              <a:rPr dirty="0" sz="2600" spc="60">
                <a:latin typeface="Cambria"/>
                <a:cs typeface="Cambria"/>
              </a:rPr>
              <a:t> </a:t>
            </a:r>
            <a:r>
              <a:rPr dirty="0" sz="2600">
                <a:latin typeface="Cambria"/>
                <a:cs typeface="Cambria"/>
              </a:rPr>
              <a:t>Mise</a:t>
            </a:r>
            <a:r>
              <a:rPr dirty="0" sz="2600" spc="35">
                <a:latin typeface="Cambria"/>
                <a:cs typeface="Cambria"/>
              </a:rPr>
              <a:t> </a:t>
            </a:r>
            <a:r>
              <a:rPr dirty="0" sz="2600">
                <a:latin typeface="Cambria"/>
                <a:cs typeface="Cambria"/>
              </a:rPr>
              <a:t>en</a:t>
            </a:r>
            <a:r>
              <a:rPr dirty="0" sz="2600" spc="20">
                <a:latin typeface="Cambria"/>
                <a:cs typeface="Cambria"/>
              </a:rPr>
              <a:t> </a:t>
            </a:r>
            <a:r>
              <a:rPr dirty="0" sz="2600" spc="-20">
                <a:latin typeface="Cambria"/>
                <a:cs typeface="Cambria"/>
              </a:rPr>
              <a:t>place</a:t>
            </a:r>
            <a:r>
              <a:rPr dirty="0" sz="2600" spc="45">
                <a:latin typeface="Cambria"/>
                <a:cs typeface="Cambria"/>
              </a:rPr>
              <a:t> </a:t>
            </a:r>
            <a:r>
              <a:rPr dirty="0" sz="2600" spc="-10">
                <a:latin typeface="Cambria"/>
                <a:cs typeface="Cambria"/>
              </a:rPr>
              <a:t>d'une règle</a:t>
            </a:r>
            <a:r>
              <a:rPr dirty="0" sz="2600" spc="-130">
                <a:latin typeface="Cambria"/>
                <a:cs typeface="Cambria"/>
              </a:rPr>
              <a:t> </a:t>
            </a:r>
            <a:r>
              <a:rPr dirty="0" sz="2600" spc="-25">
                <a:latin typeface="Cambria"/>
                <a:cs typeface="Cambria"/>
              </a:rPr>
              <a:t>simple</a:t>
            </a:r>
            <a:r>
              <a:rPr dirty="0" sz="2600" spc="-80">
                <a:latin typeface="Cambria"/>
                <a:cs typeface="Cambria"/>
              </a:rPr>
              <a:t> </a:t>
            </a:r>
            <a:r>
              <a:rPr dirty="0" sz="2600">
                <a:latin typeface="Cambria"/>
                <a:cs typeface="Cambria"/>
              </a:rPr>
              <a:t>et</a:t>
            </a:r>
            <a:r>
              <a:rPr dirty="0" sz="2600" spc="-30">
                <a:latin typeface="Cambria"/>
                <a:cs typeface="Cambria"/>
              </a:rPr>
              <a:t> </a:t>
            </a:r>
            <a:r>
              <a:rPr dirty="0" sz="2600" spc="-35">
                <a:latin typeface="Cambria"/>
                <a:cs typeface="Cambria"/>
              </a:rPr>
              <a:t>radicale</a:t>
            </a:r>
            <a:r>
              <a:rPr dirty="0" sz="2600" spc="-65">
                <a:latin typeface="Cambria"/>
                <a:cs typeface="Cambria"/>
              </a:rPr>
              <a:t> </a:t>
            </a:r>
            <a:r>
              <a:rPr dirty="0" sz="2600">
                <a:latin typeface="Cambria"/>
                <a:cs typeface="Cambria"/>
              </a:rPr>
              <a:t>:</a:t>
            </a:r>
            <a:r>
              <a:rPr dirty="0" sz="2600" spc="-25">
                <a:latin typeface="Cambria"/>
                <a:cs typeface="Cambria"/>
              </a:rPr>
              <a:t> </a:t>
            </a:r>
            <a:r>
              <a:rPr dirty="0" sz="2600" spc="-60">
                <a:latin typeface="Cambria"/>
                <a:cs typeface="Cambria"/>
              </a:rPr>
              <a:t>"être</a:t>
            </a:r>
            <a:r>
              <a:rPr dirty="0" sz="2600" spc="45">
                <a:latin typeface="Cambria"/>
                <a:cs typeface="Cambria"/>
              </a:rPr>
              <a:t> </a:t>
            </a:r>
            <a:r>
              <a:rPr dirty="0" sz="2600" spc="-160">
                <a:latin typeface="Cambria"/>
                <a:cs typeface="Cambria"/>
              </a:rPr>
              <a:t>n°1</a:t>
            </a:r>
            <a:r>
              <a:rPr dirty="0" sz="2600" spc="-15">
                <a:latin typeface="Cambria"/>
                <a:cs typeface="Cambria"/>
              </a:rPr>
              <a:t> </a:t>
            </a:r>
            <a:r>
              <a:rPr dirty="0" sz="2600">
                <a:latin typeface="Cambria"/>
                <a:cs typeface="Cambria"/>
              </a:rPr>
              <a:t>ou</a:t>
            </a:r>
            <a:r>
              <a:rPr dirty="0" sz="2600" spc="-120">
                <a:latin typeface="Cambria"/>
                <a:cs typeface="Cambria"/>
              </a:rPr>
              <a:t> </a:t>
            </a:r>
            <a:r>
              <a:rPr dirty="0" sz="2600" spc="60">
                <a:latin typeface="Cambria"/>
                <a:cs typeface="Cambria"/>
              </a:rPr>
              <a:t>n</a:t>
            </a:r>
            <a:r>
              <a:rPr dirty="0" baseline="53030" sz="1650" spc="89">
                <a:latin typeface="Cambria"/>
                <a:cs typeface="Cambria"/>
              </a:rPr>
              <a:t>O</a:t>
            </a:r>
            <a:r>
              <a:rPr dirty="0" baseline="1111" sz="3750" spc="89">
                <a:latin typeface="Cambria"/>
                <a:cs typeface="Cambria"/>
              </a:rPr>
              <a:t>2</a:t>
            </a:r>
            <a:r>
              <a:rPr dirty="0" baseline="1111" sz="3750" spc="-345">
                <a:latin typeface="Cambria"/>
                <a:cs typeface="Cambria"/>
              </a:rPr>
              <a:t> </a:t>
            </a:r>
            <a:r>
              <a:rPr dirty="0" sz="2600" spc="-25">
                <a:latin typeface="Cambria"/>
                <a:cs typeface="Cambria"/>
              </a:rPr>
              <a:t>sur </a:t>
            </a:r>
            <a:r>
              <a:rPr dirty="0" sz="2700" spc="-35">
                <a:latin typeface="Cambria"/>
                <a:cs typeface="Cambria"/>
              </a:rPr>
              <a:t>son</a:t>
            </a:r>
            <a:r>
              <a:rPr dirty="0" sz="2700" spc="-114">
                <a:latin typeface="Cambria"/>
                <a:cs typeface="Cambria"/>
              </a:rPr>
              <a:t> </a:t>
            </a:r>
            <a:r>
              <a:rPr dirty="0" sz="2700" spc="-45">
                <a:latin typeface="Cambria"/>
                <a:cs typeface="Cambria"/>
              </a:rPr>
              <a:t>marché,</a:t>
            </a:r>
            <a:r>
              <a:rPr dirty="0" sz="2700" spc="-80">
                <a:latin typeface="Cambria"/>
                <a:cs typeface="Cambria"/>
              </a:rPr>
              <a:t> </a:t>
            </a:r>
            <a:r>
              <a:rPr dirty="0" sz="2700" spc="-75">
                <a:latin typeface="Cambria"/>
                <a:cs typeface="Cambria"/>
              </a:rPr>
              <a:t>ou </a:t>
            </a:r>
            <a:r>
              <a:rPr dirty="0" sz="2700" spc="-50">
                <a:latin typeface="Cambria"/>
                <a:cs typeface="Cambria"/>
              </a:rPr>
              <a:t>se</a:t>
            </a:r>
            <a:r>
              <a:rPr dirty="0" sz="2700" spc="-100">
                <a:latin typeface="Cambria"/>
                <a:cs typeface="Cambria"/>
              </a:rPr>
              <a:t> </a:t>
            </a:r>
            <a:r>
              <a:rPr dirty="0" sz="2700" spc="-90">
                <a:latin typeface="Cambria"/>
                <a:cs typeface="Cambria"/>
              </a:rPr>
              <a:t>désengager".</a:t>
            </a:r>
            <a:r>
              <a:rPr dirty="0" sz="2700" spc="5">
                <a:latin typeface="Cambria"/>
                <a:cs typeface="Cambria"/>
              </a:rPr>
              <a:t> </a:t>
            </a:r>
            <a:r>
              <a:rPr dirty="0" sz="2700" spc="-50">
                <a:latin typeface="Cambria"/>
                <a:cs typeface="Cambria"/>
              </a:rPr>
              <a:t>C'était</a:t>
            </a:r>
            <a:r>
              <a:rPr dirty="0" sz="2700" spc="-60">
                <a:latin typeface="Cambria"/>
                <a:cs typeface="Cambria"/>
              </a:rPr>
              <a:t> </a:t>
            </a:r>
            <a:r>
              <a:rPr dirty="0" sz="2700" spc="-25">
                <a:latin typeface="Cambria"/>
                <a:cs typeface="Cambria"/>
              </a:rPr>
              <a:t>le </a:t>
            </a:r>
            <a:r>
              <a:rPr dirty="0" sz="2600">
                <a:latin typeface="Cambria"/>
                <a:cs typeface="Cambria"/>
              </a:rPr>
              <a:t>choix</a:t>
            </a:r>
            <a:r>
              <a:rPr dirty="0" sz="2600" spc="-45">
                <a:latin typeface="Cambria"/>
                <a:cs typeface="Cambria"/>
              </a:rPr>
              <a:t> </a:t>
            </a:r>
            <a:r>
              <a:rPr dirty="0" sz="2600">
                <a:latin typeface="Cambria"/>
                <a:cs typeface="Cambria"/>
              </a:rPr>
              <a:t>architectural</a:t>
            </a:r>
            <a:r>
              <a:rPr dirty="0" sz="2600" spc="114">
                <a:latin typeface="Cambria"/>
                <a:cs typeface="Cambria"/>
              </a:rPr>
              <a:t> </a:t>
            </a:r>
            <a:r>
              <a:rPr dirty="0" sz="2600" spc="-10">
                <a:latin typeface="Cambria"/>
                <a:cs typeface="Cambria"/>
              </a:rPr>
              <a:t>majeur.</a:t>
            </a:r>
            <a:endParaRPr sz="2600">
              <a:latin typeface="Cambria"/>
              <a:cs typeface="Cambri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69200" y="5665611"/>
            <a:ext cx="6224905" cy="1532890"/>
          </a:xfrm>
          <a:prstGeom prst="rect">
            <a:avLst/>
          </a:prstGeom>
        </p:spPr>
        <p:txBody>
          <a:bodyPr wrap="square" lIns="0" tIns="52705" rIns="0" bIns="0" rtlCol="0" vert="horz">
            <a:spAutoFit/>
          </a:bodyPr>
          <a:lstStyle/>
          <a:p>
            <a:pPr marL="15240" marR="5080" indent="-3175">
              <a:lnSpc>
                <a:spcPts val="2900"/>
              </a:lnSpc>
              <a:spcBef>
                <a:spcPts val="415"/>
              </a:spcBef>
            </a:pPr>
            <a:r>
              <a:rPr dirty="0" sz="2600">
                <a:latin typeface="Cambria"/>
                <a:cs typeface="Cambria"/>
              </a:rPr>
              <a:t>Le</a:t>
            </a:r>
            <a:r>
              <a:rPr dirty="0" sz="2600" spc="-110">
                <a:latin typeface="Cambria"/>
                <a:cs typeface="Cambria"/>
              </a:rPr>
              <a:t> </a:t>
            </a:r>
            <a:r>
              <a:rPr dirty="0" sz="2600">
                <a:latin typeface="Cambria"/>
                <a:cs typeface="Cambria"/>
              </a:rPr>
              <a:t>Déploiement:</a:t>
            </a:r>
            <a:r>
              <a:rPr dirty="0" sz="2600" spc="135">
                <a:latin typeface="Cambria"/>
                <a:cs typeface="Cambria"/>
              </a:rPr>
              <a:t> </a:t>
            </a:r>
            <a:r>
              <a:rPr dirty="0" sz="2600">
                <a:latin typeface="Cambria"/>
                <a:cs typeface="Cambria"/>
              </a:rPr>
              <a:t>Un</a:t>
            </a:r>
            <a:r>
              <a:rPr dirty="0" sz="2600" spc="-15">
                <a:latin typeface="Cambria"/>
                <a:cs typeface="Cambria"/>
              </a:rPr>
              <a:t> </a:t>
            </a:r>
            <a:r>
              <a:rPr dirty="0" sz="2600" spc="-35">
                <a:latin typeface="Cambria"/>
                <a:cs typeface="Cambria"/>
              </a:rPr>
              <a:t>processus</a:t>
            </a:r>
            <a:r>
              <a:rPr dirty="0" sz="2600" spc="130">
                <a:latin typeface="Cambria"/>
                <a:cs typeface="Cambria"/>
              </a:rPr>
              <a:t> </a:t>
            </a:r>
            <a:r>
              <a:rPr dirty="0" sz="2600" spc="-20">
                <a:latin typeface="Cambria"/>
                <a:cs typeface="Cambria"/>
              </a:rPr>
              <a:t>long</a:t>
            </a:r>
            <a:r>
              <a:rPr dirty="0" sz="2600" spc="65">
                <a:latin typeface="Cambria"/>
                <a:cs typeface="Cambria"/>
              </a:rPr>
              <a:t> </a:t>
            </a:r>
            <a:r>
              <a:rPr dirty="0" sz="2600" spc="-25">
                <a:latin typeface="Cambria"/>
                <a:cs typeface="Cambria"/>
              </a:rPr>
              <a:t>et </a:t>
            </a:r>
            <a:r>
              <a:rPr dirty="0" sz="2600" spc="-20">
                <a:latin typeface="Cambria"/>
                <a:cs typeface="Cambria"/>
              </a:rPr>
              <a:t>complexe</a:t>
            </a:r>
            <a:r>
              <a:rPr dirty="0" sz="2600" spc="20">
                <a:latin typeface="Cambria"/>
                <a:cs typeface="Cambria"/>
              </a:rPr>
              <a:t> </a:t>
            </a:r>
            <a:r>
              <a:rPr dirty="0" sz="2600">
                <a:latin typeface="Cambria"/>
                <a:cs typeface="Cambria"/>
              </a:rPr>
              <a:t>de</a:t>
            </a:r>
            <a:r>
              <a:rPr dirty="0" sz="2600" spc="-55">
                <a:latin typeface="Cambria"/>
                <a:cs typeface="Cambria"/>
              </a:rPr>
              <a:t> </a:t>
            </a:r>
            <a:r>
              <a:rPr dirty="0" sz="2600" spc="-40">
                <a:latin typeface="Cambria"/>
                <a:cs typeface="Cambria"/>
              </a:rPr>
              <a:t>décentralisation</a:t>
            </a:r>
            <a:r>
              <a:rPr dirty="0" sz="2600" spc="-100">
                <a:latin typeface="Cambria"/>
                <a:cs typeface="Cambria"/>
              </a:rPr>
              <a:t> </a:t>
            </a:r>
            <a:r>
              <a:rPr dirty="0" sz="2600">
                <a:latin typeface="Cambria"/>
                <a:cs typeface="Cambria"/>
              </a:rPr>
              <a:t>des</a:t>
            </a:r>
            <a:r>
              <a:rPr dirty="0" sz="2600" spc="-145">
                <a:latin typeface="Cambria"/>
                <a:cs typeface="Cambria"/>
              </a:rPr>
              <a:t> </a:t>
            </a:r>
            <a:r>
              <a:rPr dirty="0" sz="2600" spc="-10">
                <a:latin typeface="Cambria"/>
                <a:cs typeface="Cambria"/>
              </a:rPr>
              <a:t>décisions, </a:t>
            </a:r>
            <a:r>
              <a:rPr dirty="0" sz="2600">
                <a:latin typeface="Cambria"/>
                <a:cs typeface="Cambria"/>
              </a:rPr>
              <a:t>accompagné</a:t>
            </a:r>
            <a:r>
              <a:rPr dirty="0" sz="2600" spc="10">
                <a:latin typeface="Cambria"/>
                <a:cs typeface="Cambria"/>
              </a:rPr>
              <a:t> </a:t>
            </a:r>
            <a:r>
              <a:rPr dirty="0" sz="2600">
                <a:latin typeface="Cambria"/>
                <a:cs typeface="Cambria"/>
              </a:rPr>
              <a:t>d'un</a:t>
            </a:r>
            <a:r>
              <a:rPr dirty="0" sz="2600" spc="-75">
                <a:latin typeface="Cambria"/>
                <a:cs typeface="Cambria"/>
              </a:rPr>
              <a:t> </a:t>
            </a:r>
            <a:r>
              <a:rPr dirty="0" sz="2600" spc="-10">
                <a:latin typeface="Cambria"/>
                <a:cs typeface="Cambria"/>
              </a:rPr>
              <a:t>système</a:t>
            </a:r>
            <a:r>
              <a:rPr dirty="0" sz="2600" spc="-65">
                <a:latin typeface="Cambria"/>
                <a:cs typeface="Cambria"/>
              </a:rPr>
              <a:t> </a:t>
            </a:r>
            <a:r>
              <a:rPr dirty="0" sz="2600">
                <a:latin typeface="Cambria"/>
                <a:cs typeface="Cambria"/>
              </a:rPr>
              <a:t>très</a:t>
            </a:r>
            <a:r>
              <a:rPr dirty="0" sz="2600" spc="-95">
                <a:latin typeface="Cambria"/>
                <a:cs typeface="Cambria"/>
              </a:rPr>
              <a:t> </a:t>
            </a:r>
            <a:r>
              <a:rPr dirty="0" sz="2600">
                <a:latin typeface="Cambria"/>
                <a:cs typeface="Cambria"/>
              </a:rPr>
              <a:t>rigoureux</a:t>
            </a:r>
            <a:r>
              <a:rPr dirty="0" sz="2600" spc="20">
                <a:latin typeface="Cambria"/>
                <a:cs typeface="Cambria"/>
              </a:rPr>
              <a:t> </a:t>
            </a:r>
            <a:r>
              <a:rPr dirty="0" sz="2600" spc="-25">
                <a:latin typeface="Cambria"/>
                <a:cs typeface="Cambria"/>
              </a:rPr>
              <a:t>de </a:t>
            </a:r>
            <a:r>
              <a:rPr dirty="0" sz="2600">
                <a:latin typeface="Cambria"/>
                <a:cs typeface="Cambria"/>
              </a:rPr>
              <a:t>gestion</a:t>
            </a:r>
            <a:r>
              <a:rPr dirty="0" sz="2600" spc="20">
                <a:latin typeface="Cambria"/>
                <a:cs typeface="Cambria"/>
              </a:rPr>
              <a:t> </a:t>
            </a:r>
            <a:r>
              <a:rPr dirty="0" sz="2600">
                <a:latin typeface="Cambria"/>
                <a:cs typeface="Cambria"/>
              </a:rPr>
              <a:t>de</a:t>
            </a:r>
            <a:r>
              <a:rPr dirty="0" sz="2600" spc="-70">
                <a:latin typeface="Cambria"/>
                <a:cs typeface="Cambria"/>
              </a:rPr>
              <a:t> </a:t>
            </a:r>
            <a:r>
              <a:rPr dirty="0" sz="2600">
                <a:latin typeface="Cambria"/>
                <a:cs typeface="Cambria"/>
              </a:rPr>
              <a:t>la</a:t>
            </a:r>
            <a:r>
              <a:rPr dirty="0" sz="2600" spc="-70">
                <a:latin typeface="Cambria"/>
                <a:cs typeface="Cambria"/>
              </a:rPr>
              <a:t> </a:t>
            </a:r>
            <a:r>
              <a:rPr dirty="0" sz="2600" spc="-10">
                <a:latin typeface="Cambria"/>
                <a:cs typeface="Cambria"/>
              </a:rPr>
              <a:t>performance.</a:t>
            </a:r>
            <a:endParaRPr sz="2600">
              <a:latin typeface="Cambria"/>
              <a:cs typeface="Cambri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869200" y="7507110"/>
            <a:ext cx="5983605" cy="154114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15240" marR="5080" indent="-3175">
              <a:lnSpc>
                <a:spcPct val="92500"/>
              </a:lnSpc>
              <a:spcBef>
                <a:spcPts val="370"/>
              </a:spcBef>
            </a:pPr>
            <a:r>
              <a:rPr dirty="0" sz="2600">
                <a:latin typeface="Cambria"/>
                <a:cs typeface="Cambria"/>
              </a:rPr>
              <a:t>Le</a:t>
            </a:r>
            <a:r>
              <a:rPr dirty="0" sz="2600" spc="-70">
                <a:latin typeface="Cambria"/>
                <a:cs typeface="Cambria"/>
              </a:rPr>
              <a:t> </a:t>
            </a:r>
            <a:r>
              <a:rPr dirty="0" sz="2600">
                <a:latin typeface="Cambria"/>
                <a:cs typeface="Cambria"/>
              </a:rPr>
              <a:t>Résultat:</a:t>
            </a:r>
            <a:r>
              <a:rPr dirty="0" sz="2600" spc="130">
                <a:latin typeface="Cambria"/>
                <a:cs typeface="Cambria"/>
              </a:rPr>
              <a:t> </a:t>
            </a:r>
            <a:r>
              <a:rPr dirty="0" sz="2600">
                <a:latin typeface="Cambria"/>
                <a:cs typeface="Cambria"/>
              </a:rPr>
              <a:t>Une</a:t>
            </a:r>
            <a:r>
              <a:rPr dirty="0" sz="2600" spc="110">
                <a:latin typeface="Cambria"/>
                <a:cs typeface="Cambria"/>
              </a:rPr>
              <a:t> </a:t>
            </a:r>
            <a:r>
              <a:rPr dirty="0" sz="2600" spc="-40">
                <a:latin typeface="Cambria"/>
                <a:cs typeface="Cambria"/>
              </a:rPr>
              <a:t>transformation</a:t>
            </a:r>
            <a:r>
              <a:rPr dirty="0" sz="2600" spc="20">
                <a:latin typeface="Cambria"/>
                <a:cs typeface="Cambria"/>
              </a:rPr>
              <a:t> </a:t>
            </a:r>
            <a:r>
              <a:rPr dirty="0" sz="2600">
                <a:latin typeface="Cambria"/>
                <a:cs typeface="Cambria"/>
              </a:rPr>
              <a:t>en</a:t>
            </a:r>
            <a:r>
              <a:rPr dirty="0" sz="2600" spc="35">
                <a:latin typeface="Cambria"/>
                <a:cs typeface="Cambria"/>
              </a:rPr>
              <a:t> </a:t>
            </a:r>
            <a:r>
              <a:rPr dirty="0" sz="2600" spc="-25">
                <a:latin typeface="Cambria"/>
                <a:cs typeface="Cambria"/>
              </a:rPr>
              <a:t>une </a:t>
            </a:r>
            <a:r>
              <a:rPr dirty="0" sz="2600" spc="-45">
                <a:latin typeface="Cambria"/>
                <a:cs typeface="Cambria"/>
              </a:rPr>
              <a:t>entreprise</a:t>
            </a:r>
            <a:r>
              <a:rPr dirty="0" sz="2600" spc="25">
                <a:latin typeface="Cambria"/>
                <a:cs typeface="Cambria"/>
              </a:rPr>
              <a:t> </a:t>
            </a:r>
            <a:r>
              <a:rPr dirty="0" sz="2600" spc="-25">
                <a:latin typeface="Cambria"/>
                <a:cs typeface="Cambria"/>
              </a:rPr>
              <a:t>beaucoup</a:t>
            </a:r>
            <a:r>
              <a:rPr dirty="0" sz="2600" spc="-60">
                <a:latin typeface="Cambria"/>
                <a:cs typeface="Cambria"/>
              </a:rPr>
              <a:t> </a:t>
            </a:r>
            <a:r>
              <a:rPr dirty="0" sz="2600">
                <a:latin typeface="Cambria"/>
                <a:cs typeface="Cambria"/>
              </a:rPr>
              <a:t>plus</a:t>
            </a:r>
            <a:r>
              <a:rPr dirty="0" sz="2600" spc="-120">
                <a:latin typeface="Cambria"/>
                <a:cs typeface="Cambria"/>
              </a:rPr>
              <a:t> </a:t>
            </a:r>
            <a:r>
              <a:rPr dirty="0" sz="2600" spc="-20">
                <a:latin typeface="Cambria"/>
                <a:cs typeface="Cambria"/>
              </a:rPr>
              <a:t>agile</a:t>
            </a:r>
            <a:r>
              <a:rPr dirty="0" sz="2600" spc="-125">
                <a:latin typeface="Cambria"/>
                <a:cs typeface="Cambria"/>
              </a:rPr>
              <a:t> </a:t>
            </a:r>
            <a:r>
              <a:rPr dirty="0" sz="2600">
                <a:latin typeface="Cambria"/>
                <a:cs typeface="Cambria"/>
              </a:rPr>
              <a:t>et</a:t>
            </a:r>
            <a:r>
              <a:rPr dirty="0" sz="2600" spc="-114">
                <a:latin typeface="Cambria"/>
                <a:cs typeface="Cambria"/>
              </a:rPr>
              <a:t> </a:t>
            </a:r>
            <a:r>
              <a:rPr dirty="0" sz="2600" spc="-25">
                <a:latin typeface="Cambria"/>
                <a:cs typeface="Cambria"/>
              </a:rPr>
              <a:t>une </a:t>
            </a:r>
            <a:r>
              <a:rPr dirty="0" sz="2600" spc="-35">
                <a:latin typeface="Cambria"/>
                <a:cs typeface="Cambria"/>
              </a:rPr>
              <a:t>augmentation</a:t>
            </a:r>
            <a:r>
              <a:rPr dirty="0" sz="2600" spc="75">
                <a:latin typeface="Cambria"/>
                <a:cs typeface="Cambria"/>
              </a:rPr>
              <a:t> </a:t>
            </a:r>
            <a:r>
              <a:rPr dirty="0" sz="2600" spc="-50">
                <a:latin typeface="Cambria"/>
                <a:cs typeface="Cambria"/>
              </a:rPr>
              <a:t>massive</a:t>
            </a:r>
            <a:r>
              <a:rPr dirty="0" sz="2600" spc="-90">
                <a:latin typeface="Cambria"/>
                <a:cs typeface="Cambria"/>
              </a:rPr>
              <a:t> </a:t>
            </a:r>
            <a:r>
              <a:rPr dirty="0" sz="2600">
                <a:latin typeface="Cambria"/>
                <a:cs typeface="Cambria"/>
              </a:rPr>
              <a:t>de</a:t>
            </a:r>
            <a:r>
              <a:rPr dirty="0" sz="2600" spc="-75">
                <a:latin typeface="Cambria"/>
                <a:cs typeface="Cambria"/>
              </a:rPr>
              <a:t> </a:t>
            </a:r>
            <a:r>
              <a:rPr dirty="0" sz="2600">
                <a:latin typeface="Cambria"/>
                <a:cs typeface="Cambria"/>
              </a:rPr>
              <a:t>la</a:t>
            </a:r>
            <a:r>
              <a:rPr dirty="0" sz="2600" spc="-140">
                <a:latin typeface="Cambria"/>
                <a:cs typeface="Cambria"/>
              </a:rPr>
              <a:t> </a:t>
            </a:r>
            <a:r>
              <a:rPr dirty="0" sz="2600" spc="-30">
                <a:latin typeface="Cambria"/>
                <a:cs typeface="Cambria"/>
              </a:rPr>
              <a:t>valeur</a:t>
            </a:r>
            <a:r>
              <a:rPr dirty="0" sz="2600" spc="-55">
                <a:latin typeface="Cambria"/>
                <a:cs typeface="Cambria"/>
              </a:rPr>
              <a:t> </a:t>
            </a:r>
            <a:r>
              <a:rPr dirty="0" sz="2600" spc="-30">
                <a:latin typeface="Cambria"/>
                <a:cs typeface="Cambria"/>
              </a:rPr>
              <a:t>pour</a:t>
            </a:r>
            <a:r>
              <a:rPr dirty="0" sz="2600" spc="-60">
                <a:latin typeface="Cambria"/>
                <a:cs typeface="Cambria"/>
              </a:rPr>
              <a:t> </a:t>
            </a:r>
            <a:r>
              <a:rPr dirty="0" sz="2600" spc="-25">
                <a:latin typeface="Cambria"/>
                <a:cs typeface="Cambria"/>
              </a:rPr>
              <a:t>les </a:t>
            </a:r>
            <a:r>
              <a:rPr dirty="0" sz="2700" spc="-10">
                <a:latin typeface="Cambria"/>
                <a:cs typeface="Cambria"/>
              </a:rPr>
              <a:t>actionnaires.</a:t>
            </a:r>
            <a:endParaRPr sz="2700">
              <a:latin typeface="Cambria"/>
              <a:cs typeface="Cambri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9105251" y="2719563"/>
            <a:ext cx="623570" cy="2901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700" spc="90">
                <a:solidFill>
                  <a:srgbClr val="0F0F0F"/>
                </a:solidFill>
                <a:latin typeface="Cambria"/>
                <a:cs typeface="Cambria"/>
              </a:rPr>
              <a:t>Avanl</a:t>
            </a:r>
            <a:endParaRPr sz="1700">
              <a:latin typeface="Cambria"/>
              <a:cs typeface="Cambri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9194100" y="7566025"/>
            <a:ext cx="611505" cy="3111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850" spc="-10">
                <a:latin typeface="Cambria"/>
                <a:cs typeface="Cambria"/>
              </a:rPr>
              <a:t>Avant</a:t>
            </a:r>
            <a:endParaRPr sz="1850">
              <a:latin typeface="Cambria"/>
              <a:cs typeface="Cambri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3538555" y="7566025"/>
            <a:ext cx="616585" cy="3111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850" spc="-30">
                <a:latin typeface="Arial MT"/>
                <a:cs typeface="Arial MT"/>
              </a:rPr>
              <a:t>Après</a:t>
            </a:r>
            <a:endParaRPr sz="1850">
              <a:latin typeface="Arial MT"/>
              <a:cs typeface="Arial MT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4967622" y="7566025"/>
            <a:ext cx="1735455" cy="3111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850" spc="-10">
                <a:latin typeface="Arial MT"/>
                <a:cs typeface="Arial MT"/>
              </a:rPr>
              <a:t>Désengagement</a:t>
            </a:r>
            <a:endParaRPr sz="1850">
              <a:latin typeface="Arial MT"/>
              <a:cs typeface="Arial MT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5685490" y="9431160"/>
            <a:ext cx="131445" cy="2374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350" spc="-50">
                <a:latin typeface="Cambria"/>
                <a:cs typeface="Cambria"/>
              </a:rPr>
              <a:t>G</a:t>
            </a:r>
            <a:endParaRPr sz="1350">
              <a:latin typeface="Cambria"/>
              <a:cs typeface="Cambria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16347529" y="9431160"/>
            <a:ext cx="989330" cy="2374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350" spc="-10">
                <a:latin typeface="Cambria"/>
                <a:cs typeface="Cambria"/>
              </a:rPr>
              <a:t>NotebookLM</a:t>
            </a:r>
            <a:endParaRPr sz="135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0400" y="9067800"/>
            <a:ext cx="2336800" cy="4572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938000" y="9067800"/>
            <a:ext cx="2336800" cy="4572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32000" y="4318000"/>
            <a:ext cx="13411200" cy="46863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47684" y="387702"/>
            <a:ext cx="14692630" cy="6502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100" spc="-130">
                <a:solidFill>
                  <a:srgbClr val="262626"/>
                </a:solidFill>
              </a:rPr>
              <a:t>L'Alliance</a:t>
            </a:r>
            <a:r>
              <a:rPr dirty="0" sz="4100" spc="-155">
                <a:solidFill>
                  <a:srgbClr val="262626"/>
                </a:solidFill>
              </a:rPr>
              <a:t> </a:t>
            </a:r>
            <a:r>
              <a:rPr dirty="0" sz="4100" spc="-10">
                <a:solidFill>
                  <a:srgbClr val="232323"/>
                </a:solidFill>
              </a:rPr>
              <a:t>Renault-Nissan:</a:t>
            </a:r>
            <a:r>
              <a:rPr dirty="0" sz="4100" spc="-350">
                <a:solidFill>
                  <a:srgbClr val="232323"/>
                </a:solidFill>
              </a:rPr>
              <a:t> </a:t>
            </a:r>
            <a:r>
              <a:rPr dirty="0" sz="4100" spc="-85">
                <a:solidFill>
                  <a:srgbClr val="262626"/>
                </a:solidFill>
              </a:rPr>
              <a:t>Harmoniser</a:t>
            </a:r>
            <a:r>
              <a:rPr dirty="0" sz="4100" spc="10">
                <a:solidFill>
                  <a:srgbClr val="262626"/>
                </a:solidFill>
              </a:rPr>
              <a:t> </a:t>
            </a:r>
            <a:r>
              <a:rPr dirty="0" sz="4100" spc="-90">
                <a:solidFill>
                  <a:srgbClr val="2B2B2B"/>
                </a:solidFill>
              </a:rPr>
              <a:t>deux</a:t>
            </a:r>
            <a:r>
              <a:rPr dirty="0" sz="4100" spc="-140">
                <a:solidFill>
                  <a:srgbClr val="2B2B2B"/>
                </a:solidFill>
              </a:rPr>
              <a:t> </a:t>
            </a:r>
            <a:r>
              <a:rPr dirty="0" sz="4100">
                <a:solidFill>
                  <a:srgbClr val="282828"/>
                </a:solidFill>
              </a:rPr>
              <a:t>cultures</a:t>
            </a:r>
            <a:r>
              <a:rPr dirty="0" sz="4100" spc="-55">
                <a:solidFill>
                  <a:srgbClr val="282828"/>
                </a:solidFill>
              </a:rPr>
              <a:t> </a:t>
            </a:r>
            <a:r>
              <a:rPr dirty="0" sz="4100" spc="-10">
                <a:solidFill>
                  <a:srgbClr val="262626"/>
                </a:solidFill>
              </a:rPr>
              <a:t>d'entreprise.</a:t>
            </a:r>
            <a:endParaRPr sz="4100"/>
          </a:p>
        </p:txBody>
      </p:sp>
      <p:sp>
        <p:nvSpPr>
          <p:cNvPr id="6" name="object 6" descr=""/>
          <p:cNvSpPr txBox="1"/>
          <p:nvPr/>
        </p:nvSpPr>
        <p:spPr>
          <a:xfrm>
            <a:off x="855126" y="1252008"/>
            <a:ext cx="15651480" cy="2114550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marL="257175" marR="5080" indent="-245110">
              <a:lnSpc>
                <a:spcPts val="2700"/>
              </a:lnSpc>
              <a:spcBef>
                <a:spcPts val="229"/>
              </a:spcBef>
              <a:buFont typeface="Cambria"/>
              <a:buChar char="•"/>
              <a:tabLst>
                <a:tab pos="257175" algn="l"/>
                <a:tab pos="262255" algn="l"/>
              </a:tabLst>
            </a:pPr>
            <a:r>
              <a:rPr dirty="0" sz="2300">
                <a:solidFill>
                  <a:srgbClr val="262626"/>
                </a:solidFill>
                <a:latin typeface="Cambria"/>
                <a:cs typeface="Cambria"/>
              </a:rPr>
              <a:t>	</a:t>
            </a:r>
            <a:r>
              <a:rPr dirty="0" sz="2300" spc="-190" b="1">
                <a:latin typeface="Cambria"/>
                <a:cs typeface="Cambria"/>
              </a:rPr>
              <a:t>Le</a:t>
            </a:r>
            <a:r>
              <a:rPr dirty="0" sz="2300" spc="60" b="1">
                <a:latin typeface="Cambria"/>
                <a:cs typeface="Cambria"/>
              </a:rPr>
              <a:t> </a:t>
            </a:r>
            <a:r>
              <a:rPr dirty="0" sz="2300" spc="-185" b="1">
                <a:latin typeface="Cambria"/>
                <a:cs typeface="Cambria"/>
              </a:rPr>
              <a:t>Défi</a:t>
            </a:r>
            <a:r>
              <a:rPr dirty="0" sz="2300" spc="55" b="1">
                <a:latin typeface="Cambria"/>
                <a:cs typeface="Cambria"/>
              </a:rPr>
              <a:t> </a:t>
            </a:r>
            <a:r>
              <a:rPr dirty="0" sz="2300" spc="-130" b="1">
                <a:latin typeface="Cambria"/>
                <a:cs typeface="Cambria"/>
              </a:rPr>
              <a:t>Architectural:</a:t>
            </a:r>
            <a:r>
              <a:rPr dirty="0" sz="2300" spc="-240" b="1">
                <a:latin typeface="Cambria"/>
                <a:cs typeface="Cambria"/>
              </a:rPr>
              <a:t> </a:t>
            </a:r>
            <a:r>
              <a:rPr dirty="0" sz="2300" spc="-85">
                <a:latin typeface="Cambria"/>
                <a:cs typeface="Cambria"/>
              </a:rPr>
              <a:t>Comment</a:t>
            </a:r>
            <a:r>
              <a:rPr dirty="0" sz="2300" spc="-40">
                <a:latin typeface="Cambria"/>
                <a:cs typeface="Cambria"/>
              </a:rPr>
              <a:t> </a:t>
            </a:r>
            <a:r>
              <a:rPr dirty="0" sz="2300" spc="-85">
                <a:latin typeface="Cambria"/>
                <a:cs typeface="Cambria"/>
              </a:rPr>
              <a:t>intégrer</a:t>
            </a:r>
            <a:r>
              <a:rPr dirty="0" sz="2300" spc="-45">
                <a:latin typeface="Cambria"/>
                <a:cs typeface="Cambria"/>
              </a:rPr>
              <a:t> </a:t>
            </a:r>
            <a:r>
              <a:rPr dirty="0" sz="2300" spc="-90">
                <a:latin typeface="Cambria"/>
                <a:cs typeface="Cambria"/>
              </a:rPr>
              <a:t>deux</a:t>
            </a:r>
            <a:r>
              <a:rPr dirty="0" sz="2300" spc="-40">
                <a:latin typeface="Cambria"/>
                <a:cs typeface="Cambria"/>
              </a:rPr>
              <a:t> </a:t>
            </a:r>
            <a:r>
              <a:rPr dirty="0" sz="2300" spc="-90">
                <a:latin typeface="Cambria"/>
                <a:cs typeface="Cambria"/>
              </a:rPr>
              <a:t>géants</a:t>
            </a:r>
            <a:r>
              <a:rPr dirty="0" sz="2300" spc="35">
                <a:latin typeface="Cambria"/>
                <a:cs typeface="Cambria"/>
              </a:rPr>
              <a:t> </a:t>
            </a:r>
            <a:r>
              <a:rPr dirty="0" sz="2300" spc="-140">
                <a:latin typeface="Cambria"/>
                <a:cs typeface="Cambria"/>
              </a:rPr>
              <a:t>de</a:t>
            </a:r>
            <a:r>
              <a:rPr dirty="0" sz="2300" spc="-10">
                <a:latin typeface="Cambria"/>
                <a:cs typeface="Cambria"/>
              </a:rPr>
              <a:t> </a:t>
            </a:r>
            <a:r>
              <a:rPr dirty="0" sz="2300" spc="-95">
                <a:latin typeface="Cambria"/>
                <a:cs typeface="Cambria"/>
              </a:rPr>
              <a:t>l'automobile</a:t>
            </a:r>
            <a:r>
              <a:rPr dirty="0" sz="2300" spc="130">
                <a:latin typeface="Cambria"/>
                <a:cs typeface="Cambria"/>
              </a:rPr>
              <a:t> </a:t>
            </a:r>
            <a:r>
              <a:rPr dirty="0" sz="2300" spc="-90">
                <a:latin typeface="Cambria"/>
                <a:cs typeface="Cambria"/>
              </a:rPr>
              <a:t>avec</a:t>
            </a:r>
            <a:r>
              <a:rPr dirty="0" sz="2300" spc="-30">
                <a:latin typeface="Cambria"/>
                <a:cs typeface="Cambria"/>
              </a:rPr>
              <a:t> </a:t>
            </a:r>
            <a:r>
              <a:rPr dirty="0" sz="2300" spc="-85">
                <a:latin typeface="Cambria"/>
                <a:cs typeface="Cambria"/>
              </a:rPr>
              <a:t>des</a:t>
            </a:r>
            <a:r>
              <a:rPr dirty="0" sz="2300" spc="-45">
                <a:latin typeface="Cambria"/>
                <a:cs typeface="Cambria"/>
              </a:rPr>
              <a:t> </a:t>
            </a:r>
            <a:r>
              <a:rPr dirty="0" sz="2300" spc="-90">
                <a:latin typeface="Cambria"/>
                <a:cs typeface="Cambria"/>
              </a:rPr>
              <a:t>processus,</a:t>
            </a:r>
            <a:r>
              <a:rPr dirty="0" sz="2300" spc="155">
                <a:latin typeface="Cambria"/>
                <a:cs typeface="Cambria"/>
              </a:rPr>
              <a:t> </a:t>
            </a:r>
            <a:r>
              <a:rPr dirty="0" sz="2300" spc="-90">
                <a:latin typeface="Cambria"/>
                <a:cs typeface="Cambria"/>
              </a:rPr>
              <a:t>des</a:t>
            </a:r>
            <a:r>
              <a:rPr dirty="0" sz="2300" spc="-65">
                <a:latin typeface="Cambria"/>
                <a:cs typeface="Cambria"/>
              </a:rPr>
              <a:t> </a:t>
            </a:r>
            <a:r>
              <a:rPr dirty="0" sz="2300" spc="-114">
                <a:latin typeface="Cambria"/>
                <a:cs typeface="Cambria"/>
              </a:rPr>
              <a:t>systèmes</a:t>
            </a:r>
            <a:r>
              <a:rPr dirty="0" sz="2300" spc="95">
                <a:latin typeface="Cambria"/>
                <a:cs typeface="Cambria"/>
              </a:rPr>
              <a:t> </a:t>
            </a:r>
            <a:r>
              <a:rPr dirty="0" sz="2300" spc="-145">
                <a:latin typeface="Cambria"/>
                <a:cs typeface="Cambria"/>
              </a:rPr>
              <a:t>et</a:t>
            </a:r>
            <a:r>
              <a:rPr dirty="0" sz="2300" spc="-55">
                <a:latin typeface="Cambria"/>
                <a:cs typeface="Cambria"/>
              </a:rPr>
              <a:t> </a:t>
            </a:r>
            <a:r>
              <a:rPr dirty="0" sz="2300" spc="-90">
                <a:latin typeface="Cambria"/>
                <a:cs typeface="Cambria"/>
              </a:rPr>
              <a:t>des</a:t>
            </a:r>
            <a:r>
              <a:rPr dirty="0" sz="2300" spc="-75">
                <a:latin typeface="Cambria"/>
                <a:cs typeface="Cambria"/>
              </a:rPr>
              <a:t> cultures</a:t>
            </a:r>
            <a:r>
              <a:rPr dirty="0" sz="2300" spc="65">
                <a:latin typeface="Cambria"/>
                <a:cs typeface="Cambria"/>
              </a:rPr>
              <a:t> </a:t>
            </a:r>
            <a:r>
              <a:rPr dirty="0" sz="2300" spc="-135">
                <a:latin typeface="Cambria"/>
                <a:cs typeface="Cambria"/>
              </a:rPr>
              <a:t>très</a:t>
            </a:r>
            <a:r>
              <a:rPr dirty="0" sz="2300" spc="-50">
                <a:latin typeface="Cambria"/>
                <a:cs typeface="Cambria"/>
              </a:rPr>
              <a:t> </a:t>
            </a:r>
            <a:r>
              <a:rPr dirty="0" sz="2300" spc="-10">
                <a:latin typeface="Cambria"/>
                <a:cs typeface="Cambria"/>
              </a:rPr>
              <a:t>différents, </a:t>
            </a:r>
            <a:r>
              <a:rPr dirty="0" sz="2300" spc="-114">
                <a:latin typeface="Cambria"/>
                <a:cs typeface="Cambria"/>
              </a:rPr>
              <a:t>tout</a:t>
            </a:r>
            <a:r>
              <a:rPr dirty="0" sz="2300" spc="-15">
                <a:latin typeface="Cambria"/>
                <a:cs typeface="Cambria"/>
              </a:rPr>
              <a:t> </a:t>
            </a:r>
            <a:r>
              <a:rPr dirty="0" sz="2300">
                <a:latin typeface="Cambria"/>
                <a:cs typeface="Cambria"/>
              </a:rPr>
              <a:t>en</a:t>
            </a:r>
            <a:r>
              <a:rPr dirty="0" sz="2300" spc="-130">
                <a:latin typeface="Cambria"/>
                <a:cs typeface="Cambria"/>
              </a:rPr>
              <a:t> </a:t>
            </a:r>
            <a:r>
              <a:rPr dirty="0" sz="2300" spc="-105">
                <a:latin typeface="Cambria"/>
                <a:cs typeface="Cambria"/>
              </a:rPr>
              <a:t>préservant</a:t>
            </a:r>
            <a:r>
              <a:rPr dirty="0" sz="2300" spc="25">
                <a:latin typeface="Cambria"/>
                <a:cs typeface="Cambria"/>
              </a:rPr>
              <a:t> </a:t>
            </a:r>
            <a:r>
              <a:rPr dirty="0" sz="2300" spc="-70">
                <a:latin typeface="Cambria"/>
                <a:cs typeface="Cambria"/>
              </a:rPr>
              <a:t>l'identité</a:t>
            </a:r>
            <a:r>
              <a:rPr dirty="0" sz="2300" spc="-50">
                <a:latin typeface="Cambria"/>
                <a:cs typeface="Cambria"/>
              </a:rPr>
              <a:t> </a:t>
            </a:r>
            <a:r>
              <a:rPr dirty="0" sz="2300" spc="-90">
                <a:latin typeface="Cambria"/>
                <a:cs typeface="Cambria"/>
              </a:rPr>
              <a:t>de</a:t>
            </a:r>
            <a:r>
              <a:rPr dirty="0" sz="2300" spc="-55">
                <a:latin typeface="Cambria"/>
                <a:cs typeface="Cambria"/>
              </a:rPr>
              <a:t> </a:t>
            </a:r>
            <a:r>
              <a:rPr dirty="0" sz="2300" spc="-65">
                <a:latin typeface="Cambria"/>
                <a:cs typeface="Cambria"/>
              </a:rPr>
              <a:t>chaque</a:t>
            </a:r>
            <a:r>
              <a:rPr dirty="0" sz="2300" spc="30">
                <a:latin typeface="Cambria"/>
                <a:cs typeface="Cambria"/>
              </a:rPr>
              <a:t> </a:t>
            </a:r>
            <a:r>
              <a:rPr dirty="0" sz="2300" spc="-85">
                <a:latin typeface="Cambria"/>
                <a:cs typeface="Cambria"/>
              </a:rPr>
              <a:t>marque</a:t>
            </a:r>
            <a:r>
              <a:rPr dirty="0" sz="2300" spc="40">
                <a:latin typeface="Cambria"/>
                <a:cs typeface="Cambria"/>
              </a:rPr>
              <a:t> </a:t>
            </a:r>
            <a:r>
              <a:rPr dirty="0" sz="2300" spc="-305">
                <a:latin typeface="Cambria"/>
                <a:cs typeface="Cambria"/>
              </a:rPr>
              <a:t>?</a:t>
            </a:r>
            <a:endParaRPr sz="2300">
              <a:latin typeface="Cambria"/>
              <a:cs typeface="Cambria"/>
            </a:endParaRPr>
          </a:p>
          <a:p>
            <a:pPr marL="257175" marR="124460" indent="-245110">
              <a:lnSpc>
                <a:spcPts val="2700"/>
              </a:lnSpc>
              <a:spcBef>
                <a:spcPts val="100"/>
              </a:spcBef>
              <a:buFont typeface="Cambria"/>
              <a:buChar char="•"/>
              <a:tabLst>
                <a:tab pos="257175" algn="l"/>
                <a:tab pos="262255" algn="l"/>
              </a:tabLst>
            </a:pPr>
            <a:r>
              <a:rPr dirty="0" sz="2300">
                <a:solidFill>
                  <a:srgbClr val="2D2D2D"/>
                </a:solidFill>
                <a:latin typeface="Cambria"/>
                <a:cs typeface="Cambria"/>
              </a:rPr>
              <a:t>	</a:t>
            </a:r>
            <a:r>
              <a:rPr dirty="0" sz="2300" spc="-210" b="1">
                <a:latin typeface="Cambria"/>
                <a:cs typeface="Cambria"/>
              </a:rPr>
              <a:t>La</a:t>
            </a:r>
            <a:r>
              <a:rPr dirty="0" sz="2300" spc="15" b="1">
                <a:latin typeface="Cambria"/>
                <a:cs typeface="Cambria"/>
              </a:rPr>
              <a:t> </a:t>
            </a:r>
            <a:r>
              <a:rPr dirty="0" sz="2300" spc="-105" b="1">
                <a:latin typeface="Cambria"/>
                <a:cs typeface="Cambria"/>
              </a:rPr>
              <a:t>Solution</a:t>
            </a:r>
            <a:r>
              <a:rPr dirty="0" sz="2300" spc="-25" b="1">
                <a:latin typeface="Cambria"/>
                <a:cs typeface="Cambria"/>
              </a:rPr>
              <a:t> </a:t>
            </a:r>
            <a:r>
              <a:rPr dirty="0" sz="2300" spc="-130" b="1">
                <a:latin typeface="Cambria"/>
                <a:cs typeface="Cambria"/>
              </a:rPr>
              <a:t>Structurelle</a:t>
            </a:r>
            <a:r>
              <a:rPr dirty="0" sz="2300" spc="35" b="1">
                <a:latin typeface="Cambria"/>
                <a:cs typeface="Cambria"/>
              </a:rPr>
              <a:t> </a:t>
            </a:r>
            <a:r>
              <a:rPr dirty="0" sz="2300" spc="-45">
                <a:latin typeface="Cambria"/>
                <a:cs typeface="Cambria"/>
              </a:rPr>
              <a:t>Cté:</a:t>
            </a:r>
            <a:r>
              <a:rPr dirty="0" sz="2300" spc="-80">
                <a:latin typeface="Cambria"/>
                <a:cs typeface="Cambria"/>
              </a:rPr>
              <a:t> </a:t>
            </a:r>
            <a:r>
              <a:rPr dirty="0" sz="2300" spc="-20">
                <a:latin typeface="Cambria"/>
                <a:cs typeface="Cambria"/>
              </a:rPr>
              <a:t>La</a:t>
            </a:r>
            <a:r>
              <a:rPr dirty="0" sz="2300" spc="-65">
                <a:latin typeface="Cambria"/>
                <a:cs typeface="Cambria"/>
              </a:rPr>
              <a:t> </a:t>
            </a:r>
            <a:r>
              <a:rPr dirty="0" sz="2300" spc="-75">
                <a:latin typeface="Cambria"/>
                <a:cs typeface="Cambria"/>
              </a:rPr>
              <a:t>mise</a:t>
            </a:r>
            <a:r>
              <a:rPr dirty="0" sz="2300" spc="40">
                <a:latin typeface="Cambria"/>
                <a:cs typeface="Cambria"/>
              </a:rPr>
              <a:t> </a:t>
            </a:r>
            <a:r>
              <a:rPr dirty="0" sz="2300">
                <a:latin typeface="Cambria"/>
                <a:cs typeface="Cambria"/>
              </a:rPr>
              <a:t>en</a:t>
            </a:r>
            <a:r>
              <a:rPr dirty="0" sz="2300" spc="20">
                <a:latin typeface="Cambria"/>
                <a:cs typeface="Cambria"/>
              </a:rPr>
              <a:t> </a:t>
            </a:r>
            <a:r>
              <a:rPr dirty="0" sz="2300" spc="-85">
                <a:latin typeface="Cambria"/>
                <a:cs typeface="Cambria"/>
              </a:rPr>
              <a:t>place</a:t>
            </a:r>
            <a:r>
              <a:rPr dirty="0" sz="2300" spc="-40">
                <a:latin typeface="Cambria"/>
                <a:cs typeface="Cambria"/>
              </a:rPr>
              <a:t> </a:t>
            </a:r>
            <a:r>
              <a:rPr dirty="0" sz="2300" spc="-75">
                <a:latin typeface="Cambria"/>
                <a:cs typeface="Cambria"/>
              </a:rPr>
              <a:t>de</a:t>
            </a:r>
            <a:r>
              <a:rPr dirty="0" sz="2300" spc="-55">
                <a:latin typeface="Cambria"/>
                <a:cs typeface="Cambria"/>
              </a:rPr>
              <a:t> </a:t>
            </a:r>
            <a:r>
              <a:rPr dirty="0" sz="2300" spc="-130" b="1">
                <a:latin typeface="Cambria"/>
                <a:cs typeface="Cambria"/>
              </a:rPr>
              <a:t>structures</a:t>
            </a:r>
            <a:r>
              <a:rPr dirty="0" sz="2300" spc="145" b="1">
                <a:latin typeface="Cambria"/>
                <a:cs typeface="Cambria"/>
              </a:rPr>
              <a:t> </a:t>
            </a:r>
            <a:r>
              <a:rPr dirty="0" sz="2300" spc="-155" b="1">
                <a:latin typeface="Cambria"/>
                <a:cs typeface="Cambria"/>
              </a:rPr>
              <a:t>matricietles</a:t>
            </a:r>
            <a:r>
              <a:rPr dirty="0" sz="2300" spc="45" b="1">
                <a:latin typeface="Cambria"/>
                <a:cs typeface="Cambria"/>
              </a:rPr>
              <a:t> </a:t>
            </a:r>
            <a:r>
              <a:rPr dirty="0" sz="2300" spc="-130" b="1">
                <a:latin typeface="Cambria"/>
                <a:cs typeface="Cambria"/>
              </a:rPr>
              <a:t>transversales.</a:t>
            </a:r>
            <a:r>
              <a:rPr dirty="0" sz="2300" spc="-25" b="1">
                <a:latin typeface="Cambria"/>
                <a:cs typeface="Cambria"/>
              </a:rPr>
              <a:t> </a:t>
            </a:r>
            <a:r>
              <a:rPr dirty="0" sz="2300" spc="-20">
                <a:latin typeface="Cambria"/>
                <a:cs typeface="Cambria"/>
              </a:rPr>
              <a:t>Cela</a:t>
            </a:r>
            <a:r>
              <a:rPr dirty="0" sz="2300" spc="-35">
                <a:latin typeface="Cambria"/>
                <a:cs typeface="Cambria"/>
              </a:rPr>
              <a:t> </a:t>
            </a:r>
            <a:r>
              <a:rPr dirty="0" sz="2300" spc="-120">
                <a:latin typeface="Cambria"/>
                <a:cs typeface="Cambria"/>
              </a:rPr>
              <a:t>a</a:t>
            </a:r>
            <a:r>
              <a:rPr dirty="0" sz="2300" spc="-20">
                <a:latin typeface="Cambria"/>
                <a:cs typeface="Cambria"/>
              </a:rPr>
              <a:t> </a:t>
            </a:r>
            <a:r>
              <a:rPr dirty="0" sz="2300" spc="-100">
                <a:latin typeface="Cambria"/>
                <a:cs typeface="Cambria"/>
              </a:rPr>
              <a:t>permis</a:t>
            </a:r>
            <a:r>
              <a:rPr dirty="0" sz="2300" spc="-5">
                <a:latin typeface="Cambria"/>
                <a:cs typeface="Cambria"/>
              </a:rPr>
              <a:t> </a:t>
            </a:r>
            <a:r>
              <a:rPr dirty="0" sz="2300" spc="-60">
                <a:latin typeface="Cambria"/>
                <a:cs typeface="Cambria"/>
              </a:rPr>
              <a:t>de </a:t>
            </a:r>
            <a:r>
              <a:rPr dirty="0" sz="2300" spc="-110">
                <a:latin typeface="Cambria"/>
                <a:cs typeface="Cambria"/>
              </a:rPr>
              <a:t>partager</a:t>
            </a:r>
            <a:r>
              <a:rPr dirty="0" sz="2300" spc="-20">
                <a:latin typeface="Cambria"/>
                <a:cs typeface="Cambria"/>
              </a:rPr>
              <a:t> </a:t>
            </a:r>
            <a:r>
              <a:rPr dirty="0" sz="2300" spc="-40">
                <a:latin typeface="Cambria"/>
                <a:cs typeface="Cambria"/>
              </a:rPr>
              <a:t>les</a:t>
            </a:r>
            <a:r>
              <a:rPr dirty="0" sz="2300" spc="-85">
                <a:latin typeface="Cambria"/>
                <a:cs typeface="Cambria"/>
              </a:rPr>
              <a:t> </a:t>
            </a:r>
            <a:r>
              <a:rPr dirty="0" sz="2300" spc="-100">
                <a:latin typeface="Cambria"/>
                <a:cs typeface="Cambria"/>
              </a:rPr>
              <a:t>ressources</a:t>
            </a:r>
            <a:r>
              <a:rPr dirty="0" sz="2300" spc="-5">
                <a:latin typeface="Cambria"/>
                <a:cs typeface="Cambria"/>
              </a:rPr>
              <a:t> </a:t>
            </a:r>
            <a:r>
              <a:rPr dirty="0" sz="2300" spc="-25">
                <a:latin typeface="Cambria"/>
                <a:cs typeface="Cambria"/>
              </a:rPr>
              <a:t>et </a:t>
            </a:r>
            <a:r>
              <a:rPr dirty="0" sz="2300" spc="-75">
                <a:latin typeface="Cambria"/>
                <a:cs typeface="Cambria"/>
              </a:rPr>
              <a:t>technologies</a:t>
            </a:r>
            <a:r>
              <a:rPr dirty="0" sz="2300" spc="-55">
                <a:latin typeface="Cambria"/>
                <a:cs typeface="Cambria"/>
              </a:rPr>
              <a:t> </a:t>
            </a:r>
            <a:r>
              <a:rPr dirty="0" sz="2300" spc="-65">
                <a:latin typeface="Cambria"/>
                <a:cs typeface="Cambria"/>
              </a:rPr>
              <a:t>(une</a:t>
            </a:r>
            <a:r>
              <a:rPr dirty="0" sz="2300" spc="-60">
                <a:latin typeface="Cambria"/>
                <a:cs typeface="Cambria"/>
              </a:rPr>
              <a:t> </a:t>
            </a:r>
            <a:r>
              <a:rPr dirty="0" sz="2300" spc="-80">
                <a:latin typeface="Cambria"/>
                <a:cs typeface="Cambria"/>
              </a:rPr>
              <a:t>seule</a:t>
            </a:r>
            <a:r>
              <a:rPr dirty="0" sz="2300" spc="-50">
                <a:latin typeface="Cambria"/>
                <a:cs typeface="Cambria"/>
              </a:rPr>
              <a:t> </a:t>
            </a:r>
            <a:r>
              <a:rPr dirty="0" sz="2300" spc="-80">
                <a:latin typeface="Cambria"/>
                <a:cs typeface="Cambria"/>
              </a:rPr>
              <a:t>'équipe</a:t>
            </a:r>
            <a:r>
              <a:rPr dirty="0" sz="2300" spc="-50">
                <a:latin typeface="Cambria"/>
                <a:cs typeface="Cambria"/>
              </a:rPr>
              <a:t> </a:t>
            </a:r>
            <a:r>
              <a:rPr dirty="0" sz="2300" spc="-70">
                <a:latin typeface="Cambria"/>
                <a:cs typeface="Cambria"/>
              </a:rPr>
              <a:t>d'ingénieurs’</a:t>
            </a:r>
            <a:r>
              <a:rPr dirty="0" sz="2300" spc="70">
                <a:latin typeface="Cambria"/>
                <a:cs typeface="Cambria"/>
              </a:rPr>
              <a:t> </a:t>
            </a:r>
            <a:r>
              <a:rPr dirty="0" sz="2300" spc="-85">
                <a:latin typeface="Cambria"/>
                <a:cs typeface="Cambria"/>
              </a:rPr>
              <a:t>pour</a:t>
            </a:r>
            <a:r>
              <a:rPr dirty="0" sz="2300" spc="-40">
                <a:latin typeface="Cambria"/>
                <a:cs typeface="Cambria"/>
              </a:rPr>
              <a:t> </a:t>
            </a:r>
            <a:r>
              <a:rPr dirty="0" sz="2300" spc="-75">
                <a:latin typeface="Cambria"/>
                <a:cs typeface="Cambria"/>
              </a:rPr>
              <a:t>plusieurs</a:t>
            </a:r>
            <a:r>
              <a:rPr dirty="0" sz="2300" spc="80">
                <a:latin typeface="Cambria"/>
                <a:cs typeface="Cambria"/>
              </a:rPr>
              <a:t> </a:t>
            </a:r>
            <a:r>
              <a:rPr dirty="0" sz="2300" spc="-110">
                <a:latin typeface="Cambria"/>
                <a:cs typeface="Cambria"/>
              </a:rPr>
              <a:t>marques)</a:t>
            </a:r>
            <a:r>
              <a:rPr dirty="0" sz="2300" spc="15">
                <a:latin typeface="Cambria"/>
                <a:cs typeface="Cambria"/>
              </a:rPr>
              <a:t> </a:t>
            </a:r>
            <a:r>
              <a:rPr dirty="0" sz="2300" spc="-145">
                <a:latin typeface="Cambria"/>
                <a:cs typeface="Cambria"/>
              </a:rPr>
              <a:t>tout</a:t>
            </a:r>
            <a:r>
              <a:rPr dirty="0" sz="2300" spc="-30">
                <a:latin typeface="Cambria"/>
                <a:cs typeface="Cambria"/>
              </a:rPr>
              <a:t> </a:t>
            </a:r>
            <a:r>
              <a:rPr dirty="0" sz="2300">
                <a:latin typeface="Cambria"/>
                <a:cs typeface="Cambria"/>
              </a:rPr>
              <a:t>en</a:t>
            </a:r>
            <a:r>
              <a:rPr dirty="0" sz="2300" spc="-105">
                <a:latin typeface="Cambria"/>
                <a:cs typeface="Cambria"/>
              </a:rPr>
              <a:t> </a:t>
            </a:r>
            <a:r>
              <a:rPr dirty="0" sz="2300" spc="-100">
                <a:latin typeface="Cambria"/>
                <a:cs typeface="Cambria"/>
              </a:rPr>
              <a:t>gardant</a:t>
            </a:r>
            <a:r>
              <a:rPr dirty="0" sz="2300" spc="45">
                <a:latin typeface="Cambria"/>
                <a:cs typeface="Cambria"/>
              </a:rPr>
              <a:t> </a:t>
            </a:r>
            <a:r>
              <a:rPr dirty="0" sz="2300" spc="-50">
                <a:latin typeface="Cambria"/>
                <a:cs typeface="Cambria"/>
              </a:rPr>
              <a:t>des</a:t>
            </a:r>
            <a:r>
              <a:rPr dirty="0" sz="2300" spc="-80">
                <a:latin typeface="Cambria"/>
                <a:cs typeface="Cambria"/>
              </a:rPr>
              <a:t> directions</a:t>
            </a:r>
            <a:r>
              <a:rPr dirty="0" sz="2300" spc="5">
                <a:latin typeface="Cambria"/>
                <a:cs typeface="Cambria"/>
              </a:rPr>
              <a:t> </a:t>
            </a:r>
            <a:r>
              <a:rPr dirty="0" sz="2300">
                <a:latin typeface="Cambria"/>
                <a:cs typeface="Cambria"/>
              </a:rPr>
              <a:t>de</a:t>
            </a:r>
            <a:r>
              <a:rPr dirty="0" sz="2300" spc="-40">
                <a:latin typeface="Cambria"/>
                <a:cs typeface="Cambria"/>
              </a:rPr>
              <a:t> </a:t>
            </a:r>
            <a:r>
              <a:rPr dirty="0" sz="2300" spc="-105">
                <a:latin typeface="Cambria"/>
                <a:cs typeface="Cambria"/>
              </a:rPr>
              <a:t>marque</a:t>
            </a:r>
            <a:r>
              <a:rPr dirty="0" sz="2300" spc="-25">
                <a:latin typeface="Cambria"/>
                <a:cs typeface="Cambria"/>
              </a:rPr>
              <a:t> </a:t>
            </a:r>
            <a:r>
              <a:rPr dirty="0" sz="2300" spc="-10">
                <a:latin typeface="Cambria"/>
                <a:cs typeface="Cambria"/>
              </a:rPr>
              <a:t>distinctes.</a:t>
            </a:r>
            <a:endParaRPr sz="2300">
              <a:latin typeface="Cambria"/>
              <a:cs typeface="Cambria"/>
            </a:endParaRPr>
          </a:p>
          <a:p>
            <a:pPr marL="247015" marR="1306830" indent="-234950">
              <a:lnSpc>
                <a:spcPts val="2700"/>
              </a:lnSpc>
              <a:spcBef>
                <a:spcPts val="100"/>
              </a:spcBef>
              <a:buFont typeface="Cambria"/>
              <a:buChar char="•"/>
              <a:tabLst>
                <a:tab pos="247015" algn="l"/>
                <a:tab pos="262255" algn="l"/>
              </a:tabLst>
            </a:pPr>
            <a:r>
              <a:rPr dirty="0" sz="2300">
                <a:solidFill>
                  <a:srgbClr val="282828"/>
                </a:solidFill>
                <a:latin typeface="Cambria"/>
                <a:cs typeface="Cambria"/>
              </a:rPr>
              <a:t>	</a:t>
            </a:r>
            <a:r>
              <a:rPr dirty="0" sz="2300" spc="-125" b="1">
                <a:latin typeface="Cambria"/>
                <a:cs typeface="Cambria"/>
              </a:rPr>
              <a:t>L'Enseignement:</a:t>
            </a:r>
            <a:r>
              <a:rPr dirty="0" sz="2300" spc="-60" b="1">
                <a:latin typeface="Cambria"/>
                <a:cs typeface="Cambria"/>
              </a:rPr>
              <a:t> </a:t>
            </a:r>
            <a:r>
              <a:rPr dirty="0" sz="2300" spc="-125" b="1">
                <a:latin typeface="Cambria"/>
                <a:cs typeface="Cambria"/>
              </a:rPr>
              <a:t>La</a:t>
            </a:r>
            <a:r>
              <a:rPr dirty="0" sz="2300" spc="-5" b="1">
                <a:latin typeface="Cambria"/>
                <a:cs typeface="Cambria"/>
              </a:rPr>
              <a:t> </a:t>
            </a:r>
            <a:r>
              <a:rPr dirty="0" sz="2300" spc="-95">
                <a:latin typeface="Cambria"/>
                <a:cs typeface="Cambria"/>
              </a:rPr>
              <a:t>bonne</a:t>
            </a:r>
            <a:r>
              <a:rPr dirty="0" sz="2300" spc="-35">
                <a:latin typeface="Cambria"/>
                <a:cs typeface="Cambria"/>
              </a:rPr>
              <a:t> </a:t>
            </a:r>
            <a:r>
              <a:rPr dirty="0" sz="2300" spc="-100">
                <a:latin typeface="Cambria"/>
                <a:cs typeface="Cambria"/>
              </a:rPr>
              <a:t>structure</a:t>
            </a:r>
            <a:r>
              <a:rPr dirty="0" sz="2300" spc="-25">
                <a:latin typeface="Cambria"/>
                <a:cs typeface="Cambria"/>
              </a:rPr>
              <a:t> </a:t>
            </a:r>
            <a:r>
              <a:rPr dirty="0" sz="2300" spc="-100">
                <a:latin typeface="Cambria"/>
                <a:cs typeface="Cambria"/>
              </a:rPr>
              <a:t>permet</a:t>
            </a:r>
            <a:r>
              <a:rPr dirty="0" sz="2300" spc="-30">
                <a:latin typeface="Cambria"/>
                <a:cs typeface="Cambria"/>
              </a:rPr>
              <a:t> </a:t>
            </a:r>
            <a:r>
              <a:rPr dirty="0" sz="2300" spc="-100">
                <a:latin typeface="Cambria"/>
                <a:cs typeface="Cambria"/>
              </a:rPr>
              <a:t>de</a:t>
            </a:r>
            <a:r>
              <a:rPr dirty="0" sz="2300" spc="-30">
                <a:latin typeface="Cambria"/>
                <a:cs typeface="Cambria"/>
              </a:rPr>
              <a:t> </a:t>
            </a:r>
            <a:r>
              <a:rPr dirty="0" sz="2300" spc="-100">
                <a:latin typeface="Cambria"/>
                <a:cs typeface="Cambria"/>
              </a:rPr>
              <a:t>créer</a:t>
            </a:r>
            <a:r>
              <a:rPr dirty="0" sz="2300" spc="-35">
                <a:latin typeface="Cambria"/>
                <a:cs typeface="Cambria"/>
              </a:rPr>
              <a:t> </a:t>
            </a:r>
            <a:r>
              <a:rPr dirty="0" sz="2300" spc="-90">
                <a:latin typeface="Cambria"/>
                <a:cs typeface="Cambria"/>
              </a:rPr>
              <a:t>des</a:t>
            </a:r>
            <a:r>
              <a:rPr dirty="0" sz="2300" spc="-65">
                <a:latin typeface="Cambria"/>
                <a:cs typeface="Cambria"/>
              </a:rPr>
              <a:t> </a:t>
            </a:r>
            <a:r>
              <a:rPr dirty="0" sz="2300" spc="-105">
                <a:latin typeface="Cambria"/>
                <a:cs typeface="Cambria"/>
              </a:rPr>
              <a:t>synergies</a:t>
            </a:r>
            <a:r>
              <a:rPr dirty="0" sz="2300" spc="5">
                <a:latin typeface="Cambria"/>
                <a:cs typeface="Cambria"/>
              </a:rPr>
              <a:t> </a:t>
            </a:r>
            <a:r>
              <a:rPr dirty="0" sz="2300" spc="-80">
                <a:latin typeface="Cambria"/>
                <a:cs typeface="Cambria"/>
              </a:rPr>
              <a:t>sans</a:t>
            </a:r>
            <a:r>
              <a:rPr dirty="0" sz="2300" spc="-45">
                <a:latin typeface="Cambria"/>
                <a:cs typeface="Cambria"/>
              </a:rPr>
              <a:t> </a:t>
            </a:r>
            <a:r>
              <a:rPr dirty="0" sz="2300" spc="-105">
                <a:latin typeface="Cambria"/>
                <a:cs typeface="Cambria"/>
              </a:rPr>
              <a:t>tout</a:t>
            </a:r>
            <a:r>
              <a:rPr dirty="0" sz="2300" spc="40">
                <a:latin typeface="Cambria"/>
                <a:cs typeface="Cambria"/>
              </a:rPr>
              <a:t> </a:t>
            </a:r>
            <a:r>
              <a:rPr dirty="0" sz="2300" spc="-85">
                <a:latin typeface="Cambria"/>
                <a:cs typeface="Cambria"/>
              </a:rPr>
              <a:t>uniformiser.</a:t>
            </a:r>
            <a:r>
              <a:rPr dirty="0" sz="2300" spc="40">
                <a:latin typeface="Cambria"/>
                <a:cs typeface="Cambria"/>
              </a:rPr>
              <a:t> </a:t>
            </a:r>
            <a:r>
              <a:rPr dirty="0" sz="2300" spc="-85">
                <a:latin typeface="Cambria"/>
                <a:cs typeface="Cambria"/>
              </a:rPr>
              <a:t>C'est</a:t>
            </a:r>
            <a:r>
              <a:rPr dirty="0" sz="2300" spc="40">
                <a:latin typeface="Cambria"/>
                <a:cs typeface="Cambria"/>
              </a:rPr>
              <a:t> </a:t>
            </a:r>
            <a:r>
              <a:rPr dirty="0" sz="2300" spc="-95">
                <a:latin typeface="Cambria"/>
                <a:cs typeface="Cambria"/>
              </a:rPr>
              <a:t>un</a:t>
            </a:r>
            <a:r>
              <a:rPr dirty="0" sz="2300" spc="5">
                <a:latin typeface="Cambria"/>
                <a:cs typeface="Cambria"/>
              </a:rPr>
              <a:t> </a:t>
            </a:r>
            <a:r>
              <a:rPr dirty="0" sz="2300" spc="-85">
                <a:latin typeface="Cambria"/>
                <a:cs typeface="Cambria"/>
              </a:rPr>
              <a:t>chantier</a:t>
            </a:r>
            <a:r>
              <a:rPr dirty="0" sz="2300" spc="-35">
                <a:latin typeface="Cambria"/>
                <a:cs typeface="Cambria"/>
              </a:rPr>
              <a:t> </a:t>
            </a:r>
            <a:r>
              <a:rPr dirty="0" sz="2300" spc="-90">
                <a:latin typeface="Cambria"/>
                <a:cs typeface="Cambria"/>
              </a:rPr>
              <a:t>de</a:t>
            </a:r>
            <a:r>
              <a:rPr dirty="0" sz="2300" spc="-55">
                <a:latin typeface="Cambria"/>
                <a:cs typeface="Cambria"/>
              </a:rPr>
              <a:t> </a:t>
            </a:r>
            <a:r>
              <a:rPr dirty="0" sz="2300" spc="-80">
                <a:latin typeface="Cambria"/>
                <a:cs typeface="Cambria"/>
              </a:rPr>
              <a:t>‘gestion</a:t>
            </a:r>
            <a:r>
              <a:rPr dirty="0" sz="2300" spc="60">
                <a:latin typeface="Cambria"/>
                <a:cs typeface="Cambria"/>
              </a:rPr>
              <a:t> </a:t>
            </a:r>
            <a:r>
              <a:rPr dirty="0" sz="2300" spc="-25">
                <a:latin typeface="Cambria"/>
                <a:cs typeface="Cambria"/>
              </a:rPr>
              <a:t>du </a:t>
            </a:r>
            <a:r>
              <a:rPr dirty="0" sz="2300" spc="-70">
                <a:latin typeface="Cambria"/>
                <a:cs typeface="Cambria"/>
              </a:rPr>
              <a:t>changement'</a:t>
            </a:r>
            <a:r>
              <a:rPr dirty="0" sz="2300" spc="-25">
                <a:latin typeface="Cambria"/>
                <a:cs typeface="Cambria"/>
              </a:rPr>
              <a:t> </a:t>
            </a:r>
            <a:r>
              <a:rPr dirty="0" sz="2300" spc="-10">
                <a:latin typeface="Cambria"/>
                <a:cs typeface="Cambria"/>
              </a:rPr>
              <a:t>majeur.</a:t>
            </a:r>
            <a:endParaRPr sz="2300">
              <a:latin typeface="Cambria"/>
              <a:cs typeface="Cambri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779063" y="6504869"/>
            <a:ext cx="1009015" cy="3962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400" spc="-35">
                <a:solidFill>
                  <a:srgbClr val="596979"/>
                </a:solidFill>
                <a:latin typeface="Cambria"/>
                <a:cs typeface="Cambria"/>
              </a:rPr>
              <a:t>Renau</a:t>
            </a:r>
            <a:r>
              <a:rPr dirty="0" sz="2400" spc="-35">
                <a:solidFill>
                  <a:srgbClr val="3F3F3F"/>
                </a:solidFill>
                <a:latin typeface="Cambria"/>
                <a:cs typeface="Cambria"/>
              </a:rPr>
              <a:t>!t</a:t>
            </a:r>
            <a:endParaRPr sz="2400">
              <a:latin typeface="Cambria"/>
              <a:cs typeface="Cambri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021384" y="5205588"/>
            <a:ext cx="1391920" cy="3854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350" spc="-35">
                <a:solidFill>
                  <a:srgbClr val="384D60"/>
                </a:solidFill>
                <a:latin typeface="Cambria"/>
                <a:cs typeface="Cambria"/>
              </a:rPr>
              <a:t>Proauction</a:t>
            </a:r>
            <a:endParaRPr sz="2350">
              <a:latin typeface="Cambria"/>
              <a:cs typeface="Cambri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453705" y="6522508"/>
            <a:ext cx="570230" cy="3746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300" spc="-75">
                <a:solidFill>
                  <a:srgbClr val="495D6B"/>
                </a:solidFill>
                <a:latin typeface="Cambria"/>
                <a:cs typeface="Cambria"/>
              </a:rPr>
              <a:t>R&amp;D</a:t>
            </a:r>
            <a:endParaRPr sz="2300">
              <a:latin typeface="Cambria"/>
              <a:cs typeface="Cambri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279520" y="7834489"/>
            <a:ext cx="902969" cy="3854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350" spc="-10">
                <a:solidFill>
                  <a:srgbClr val="595959"/>
                </a:solidFill>
                <a:latin typeface="Cambria"/>
                <a:cs typeface="Cambria"/>
              </a:rPr>
              <a:t>Achats</a:t>
            </a:r>
            <a:endParaRPr sz="2350">
              <a:latin typeface="Cambria"/>
              <a:cs typeface="Cambri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5642412" y="9413522"/>
            <a:ext cx="146685" cy="2584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00" spc="-50">
                <a:latin typeface="Cambria"/>
                <a:cs typeface="Cambria"/>
              </a:rPr>
              <a:t>G</a:t>
            </a:r>
            <a:endParaRPr sz="1500">
              <a:latin typeface="Cambria"/>
              <a:cs typeface="Cambri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6346512" y="9413522"/>
            <a:ext cx="989330" cy="2584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00" spc="-75">
                <a:latin typeface="Cambria"/>
                <a:cs typeface="Cambria"/>
              </a:rPr>
              <a:t>NotebookLM</a:t>
            </a:r>
            <a:endParaRPr sz="15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10400" y="3441700"/>
            <a:ext cx="4648200" cy="49149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052300" y="3314700"/>
            <a:ext cx="4762500" cy="50419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40100" y="1625600"/>
            <a:ext cx="850900" cy="558800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12744450" y="4004733"/>
            <a:ext cx="0" cy="4064000"/>
          </a:xfrm>
          <a:custGeom>
            <a:avLst/>
            <a:gdLst/>
            <a:ahLst/>
            <a:cxnLst/>
            <a:rect l="l" t="t" r="r" b="b"/>
            <a:pathLst>
              <a:path w="0" h="4064000">
                <a:moveTo>
                  <a:pt x="0" y="4064000"/>
                </a:moveTo>
                <a:lnTo>
                  <a:pt x="0" y="0"/>
                </a:lnTo>
              </a:path>
            </a:pathLst>
          </a:custGeom>
          <a:ln w="12700">
            <a:solidFill>
              <a:srgbClr val="4F6B8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" name="object 6" descr=""/>
          <p:cNvGrpSpPr/>
          <p:nvPr/>
        </p:nvGrpSpPr>
        <p:grpSpPr>
          <a:xfrm>
            <a:off x="12738100" y="4004733"/>
            <a:ext cx="3437890" cy="1041400"/>
            <a:chOff x="12738100" y="4004733"/>
            <a:chExt cx="3437890" cy="1041400"/>
          </a:xfrm>
        </p:grpSpPr>
        <p:sp>
          <p:nvSpPr>
            <p:cNvPr id="7" name="object 7" descr=""/>
            <p:cNvSpPr/>
            <p:nvPr/>
          </p:nvSpPr>
          <p:spPr>
            <a:xfrm>
              <a:off x="16169220" y="4004733"/>
              <a:ext cx="0" cy="1041400"/>
            </a:xfrm>
            <a:custGeom>
              <a:avLst/>
              <a:gdLst/>
              <a:ahLst/>
              <a:cxnLst/>
              <a:rect l="l" t="t" r="r" b="b"/>
              <a:pathLst>
                <a:path w="0" h="1041400">
                  <a:moveTo>
                    <a:pt x="0" y="10414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4F6B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2738100" y="4011083"/>
              <a:ext cx="3437890" cy="0"/>
            </a:xfrm>
            <a:custGeom>
              <a:avLst/>
              <a:gdLst/>
              <a:ahLst/>
              <a:cxnLst/>
              <a:rect l="l" t="t" r="r" b="b"/>
              <a:pathLst>
                <a:path w="3437890" h="0">
                  <a:moveTo>
                    <a:pt x="0" y="0"/>
                  </a:moveTo>
                  <a:lnTo>
                    <a:pt x="3437466" y="0"/>
                  </a:lnTo>
                </a:path>
              </a:pathLst>
            </a:custGeom>
            <a:ln w="12700">
              <a:solidFill>
                <a:srgbClr val="4F6B8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 descr=""/>
          <p:cNvGrpSpPr/>
          <p:nvPr/>
        </p:nvGrpSpPr>
        <p:grpSpPr>
          <a:xfrm>
            <a:off x="12738100" y="4004733"/>
            <a:ext cx="3437890" cy="4064000"/>
            <a:chOff x="12738100" y="4004733"/>
            <a:chExt cx="3437890" cy="4064000"/>
          </a:xfrm>
        </p:grpSpPr>
        <p:sp>
          <p:nvSpPr>
            <p:cNvPr id="10" name="object 10" descr=""/>
            <p:cNvSpPr/>
            <p:nvPr/>
          </p:nvSpPr>
          <p:spPr>
            <a:xfrm>
              <a:off x="12738100" y="8062383"/>
              <a:ext cx="3437890" cy="0"/>
            </a:xfrm>
            <a:custGeom>
              <a:avLst/>
              <a:gdLst/>
              <a:ahLst/>
              <a:cxnLst/>
              <a:rect l="l" t="t" r="r" b="b"/>
              <a:pathLst>
                <a:path w="3437890" h="0">
                  <a:moveTo>
                    <a:pt x="0" y="0"/>
                  </a:moveTo>
                  <a:lnTo>
                    <a:pt x="3437466" y="0"/>
                  </a:lnTo>
                </a:path>
              </a:pathLst>
            </a:custGeom>
            <a:ln w="12700">
              <a:solidFill>
                <a:srgbClr val="4F6B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3976350" y="4004733"/>
              <a:ext cx="0" cy="4064000"/>
            </a:xfrm>
            <a:custGeom>
              <a:avLst/>
              <a:gdLst/>
              <a:ahLst/>
              <a:cxnLst/>
              <a:rect l="l" t="t" r="r" b="b"/>
              <a:pathLst>
                <a:path w="0" h="4064000">
                  <a:moveTo>
                    <a:pt x="0" y="406400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4F6B8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2738100" y="4785783"/>
              <a:ext cx="3437890" cy="0"/>
            </a:xfrm>
            <a:custGeom>
              <a:avLst/>
              <a:gdLst/>
              <a:ahLst/>
              <a:cxnLst/>
              <a:rect l="l" t="t" r="r" b="b"/>
              <a:pathLst>
                <a:path w="3437890" h="0">
                  <a:moveTo>
                    <a:pt x="0" y="0"/>
                  </a:moveTo>
                  <a:lnTo>
                    <a:pt x="3437466" y="0"/>
                  </a:lnTo>
                </a:path>
              </a:pathLst>
            </a:custGeom>
            <a:ln w="12700">
              <a:solidFill>
                <a:srgbClr val="4F6B8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779679" y="619477"/>
            <a:ext cx="14062075" cy="1710689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5240">
              <a:lnSpc>
                <a:spcPts val="6620"/>
              </a:lnSpc>
              <a:spcBef>
                <a:spcPts val="120"/>
              </a:spcBef>
            </a:pPr>
            <a:r>
              <a:rPr dirty="0" sz="5950" spc="-90">
                <a:solidFill>
                  <a:srgbClr val="262626"/>
                </a:solidFill>
              </a:rPr>
              <a:t>Le</a:t>
            </a:r>
            <a:r>
              <a:rPr dirty="0" sz="5950" spc="-285">
                <a:solidFill>
                  <a:srgbClr val="262626"/>
                </a:solidFill>
              </a:rPr>
              <a:t> </a:t>
            </a:r>
            <a:r>
              <a:rPr dirty="0" sz="5950" spc="60">
                <a:solidFill>
                  <a:srgbClr val="282828"/>
                </a:solidFill>
              </a:rPr>
              <a:t>cas</a:t>
            </a:r>
            <a:r>
              <a:rPr dirty="0" sz="5950" spc="-190">
                <a:solidFill>
                  <a:srgbClr val="282828"/>
                </a:solidFill>
              </a:rPr>
              <a:t> </a:t>
            </a:r>
            <a:r>
              <a:rPr dirty="0" sz="5950" spc="105">
                <a:solidFill>
                  <a:srgbClr val="282828"/>
                </a:solidFill>
              </a:rPr>
              <a:t>d'uce</a:t>
            </a:r>
            <a:r>
              <a:rPr dirty="0" sz="5950" spc="-250">
                <a:solidFill>
                  <a:srgbClr val="282828"/>
                </a:solidFill>
              </a:rPr>
              <a:t> </a:t>
            </a:r>
            <a:r>
              <a:rPr dirty="0" sz="5950" spc="-355">
                <a:solidFill>
                  <a:srgbClr val="262626"/>
                </a:solidFill>
              </a:rPr>
              <a:t>PME</a:t>
            </a:r>
            <a:r>
              <a:rPr dirty="0" sz="5950" spc="-80">
                <a:solidFill>
                  <a:srgbClr val="262626"/>
                </a:solidFill>
              </a:rPr>
              <a:t> </a:t>
            </a:r>
            <a:r>
              <a:rPr dirty="0" sz="5950">
                <a:solidFill>
                  <a:srgbClr val="282828"/>
                </a:solidFill>
              </a:rPr>
              <a:t>de</a:t>
            </a:r>
            <a:r>
              <a:rPr dirty="0" sz="5950" spc="-229">
                <a:solidFill>
                  <a:srgbClr val="282828"/>
                </a:solidFill>
              </a:rPr>
              <a:t> </a:t>
            </a:r>
            <a:r>
              <a:rPr dirty="0" sz="5950" spc="135">
                <a:solidFill>
                  <a:srgbClr val="242424"/>
                </a:solidFill>
              </a:rPr>
              <a:t>services</a:t>
            </a:r>
            <a:r>
              <a:rPr dirty="0" sz="5950" spc="-95">
                <a:solidFill>
                  <a:srgbClr val="242424"/>
                </a:solidFill>
              </a:rPr>
              <a:t> </a:t>
            </a:r>
            <a:r>
              <a:rPr dirty="0" sz="5950" spc="-415" i="1">
                <a:solidFill>
                  <a:srgbClr val="313131"/>
                </a:solidFill>
                <a:latin typeface="Arial"/>
                <a:cs typeface="Arial"/>
              </a:rPr>
              <a:t>:</a:t>
            </a:r>
            <a:endParaRPr sz="5950">
              <a:latin typeface="Arial"/>
              <a:cs typeface="Arial"/>
            </a:endParaRPr>
          </a:p>
          <a:p>
            <a:pPr marL="12700">
              <a:lnSpc>
                <a:spcPts val="6620"/>
              </a:lnSpc>
              <a:tabLst>
                <a:tab pos="3601085" algn="l"/>
              </a:tabLst>
            </a:pPr>
            <a:r>
              <a:rPr dirty="0" sz="5950" spc="-10">
                <a:solidFill>
                  <a:srgbClr val="262626"/>
                </a:solidFill>
              </a:rPr>
              <a:t>Passer</a:t>
            </a:r>
            <a:r>
              <a:rPr dirty="0" sz="5950">
                <a:solidFill>
                  <a:srgbClr val="262626"/>
                </a:solidFill>
              </a:rPr>
              <a:t>	</a:t>
            </a:r>
            <a:r>
              <a:rPr dirty="0" sz="5950" spc="105">
                <a:solidFill>
                  <a:srgbClr val="282828"/>
                </a:solidFill>
              </a:rPr>
              <a:t>travail</a:t>
            </a:r>
            <a:r>
              <a:rPr dirty="0" sz="5950" spc="-50">
                <a:solidFill>
                  <a:srgbClr val="282828"/>
                </a:solidFill>
              </a:rPr>
              <a:t> </a:t>
            </a:r>
            <a:r>
              <a:rPr dirty="0" sz="5950">
                <a:solidFill>
                  <a:srgbClr val="282828"/>
                </a:solidFill>
              </a:rPr>
              <a:t>en</a:t>
            </a:r>
            <a:r>
              <a:rPr dirty="0" sz="5950" spc="-300">
                <a:solidFill>
                  <a:srgbClr val="282828"/>
                </a:solidFill>
              </a:rPr>
              <a:t> </a:t>
            </a:r>
            <a:r>
              <a:rPr dirty="0" sz="5950" spc="114">
                <a:solidFill>
                  <a:srgbClr val="262626"/>
                </a:solidFill>
              </a:rPr>
              <a:t>silos</a:t>
            </a:r>
            <a:r>
              <a:rPr dirty="0" sz="5950" spc="-295">
                <a:solidFill>
                  <a:srgbClr val="262626"/>
                </a:solidFill>
              </a:rPr>
              <a:t> </a:t>
            </a:r>
            <a:r>
              <a:rPr dirty="0" sz="5950">
                <a:solidFill>
                  <a:srgbClr val="2F2F2F"/>
                </a:solidFill>
              </a:rPr>
              <a:t>au</a:t>
            </a:r>
            <a:r>
              <a:rPr dirty="0" sz="5950" spc="-405">
                <a:solidFill>
                  <a:srgbClr val="2F2F2F"/>
                </a:solidFill>
              </a:rPr>
              <a:t> </a:t>
            </a:r>
            <a:r>
              <a:rPr dirty="0" sz="5950" spc="70">
                <a:solidFill>
                  <a:srgbClr val="282828"/>
                </a:solidFill>
              </a:rPr>
              <a:t>mode</a:t>
            </a:r>
            <a:r>
              <a:rPr dirty="0" sz="5950" spc="-254">
                <a:solidFill>
                  <a:srgbClr val="282828"/>
                </a:solidFill>
              </a:rPr>
              <a:t> </a:t>
            </a:r>
            <a:r>
              <a:rPr dirty="0" sz="5950" spc="120">
                <a:solidFill>
                  <a:srgbClr val="262626"/>
                </a:solidFill>
              </a:rPr>
              <a:t>projet.</a:t>
            </a:r>
            <a:endParaRPr sz="5950"/>
          </a:p>
        </p:txBody>
      </p:sp>
      <p:sp>
        <p:nvSpPr>
          <p:cNvPr id="14" name="object 14" descr=""/>
          <p:cNvSpPr txBox="1"/>
          <p:nvPr/>
        </p:nvSpPr>
        <p:spPr>
          <a:xfrm>
            <a:off x="821526" y="2810227"/>
            <a:ext cx="5692140" cy="596836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ts val="2520"/>
              </a:lnSpc>
              <a:spcBef>
                <a:spcPts val="120"/>
              </a:spcBef>
            </a:pPr>
            <a:r>
              <a:rPr dirty="0" sz="2200">
                <a:latin typeface="Cambria"/>
                <a:cs typeface="Cambria"/>
              </a:rPr>
              <a:t>Le</a:t>
            </a:r>
            <a:r>
              <a:rPr dirty="0" sz="2200" spc="-45">
                <a:latin typeface="Cambria"/>
                <a:cs typeface="Cambria"/>
              </a:rPr>
              <a:t> </a:t>
            </a:r>
            <a:r>
              <a:rPr dirty="0" sz="2200" spc="-10">
                <a:latin typeface="Cambria"/>
                <a:cs typeface="Cambria"/>
              </a:rPr>
              <a:t>Diagnostic:</a:t>
            </a:r>
            <a:endParaRPr sz="2200">
              <a:latin typeface="Cambria"/>
              <a:cs typeface="Cambria"/>
            </a:endParaRPr>
          </a:p>
          <a:p>
            <a:pPr marL="17145" marR="364490" indent="-635">
              <a:lnSpc>
                <a:spcPct val="89000"/>
              </a:lnSpc>
              <a:spcBef>
                <a:spcPts val="170"/>
              </a:spcBef>
            </a:pPr>
            <a:r>
              <a:rPr dirty="0" sz="2200" spc="-20">
                <a:latin typeface="Cambria"/>
                <a:cs typeface="Cambria"/>
              </a:rPr>
              <a:t>Une</a:t>
            </a:r>
            <a:r>
              <a:rPr dirty="0" sz="2200" spc="-105">
                <a:latin typeface="Cambria"/>
                <a:cs typeface="Cambria"/>
              </a:rPr>
              <a:t> </a:t>
            </a:r>
            <a:r>
              <a:rPr dirty="0" sz="2200" spc="-10">
                <a:latin typeface="Cambria"/>
                <a:cs typeface="Cambria"/>
              </a:rPr>
              <a:t>PME</a:t>
            </a:r>
            <a:r>
              <a:rPr dirty="0" sz="2200" spc="-110">
                <a:latin typeface="Cambria"/>
                <a:cs typeface="Cambria"/>
              </a:rPr>
              <a:t> </a:t>
            </a:r>
            <a:r>
              <a:rPr dirty="0" sz="2200" spc="-60">
                <a:latin typeface="Cambria"/>
                <a:cs typeface="Cambria"/>
              </a:rPr>
              <a:t>organisée</a:t>
            </a:r>
            <a:r>
              <a:rPr dirty="0" sz="2200" spc="20">
                <a:latin typeface="Cambria"/>
                <a:cs typeface="Cambria"/>
              </a:rPr>
              <a:t> </a:t>
            </a:r>
            <a:r>
              <a:rPr dirty="0" sz="2200" spc="-65">
                <a:latin typeface="Cambria"/>
                <a:cs typeface="Cambria"/>
              </a:rPr>
              <a:t>par</a:t>
            </a:r>
            <a:r>
              <a:rPr dirty="0" sz="2200" spc="-35">
                <a:latin typeface="Cambria"/>
                <a:cs typeface="Cambria"/>
              </a:rPr>
              <a:t> </a:t>
            </a:r>
            <a:r>
              <a:rPr dirty="0" sz="2200" spc="-55">
                <a:latin typeface="Cambria"/>
                <a:cs typeface="Cambria"/>
              </a:rPr>
              <a:t>pôles</a:t>
            </a:r>
            <a:r>
              <a:rPr dirty="0" sz="2200" spc="-45">
                <a:latin typeface="Cambria"/>
                <a:cs typeface="Cambria"/>
              </a:rPr>
              <a:t> </a:t>
            </a:r>
            <a:r>
              <a:rPr dirty="0" sz="2200" spc="-10">
                <a:latin typeface="Cambria"/>
                <a:cs typeface="Cambria"/>
              </a:rPr>
              <a:t>techniques </a:t>
            </a:r>
            <a:r>
              <a:rPr dirty="0" sz="2200" spc="-60">
                <a:latin typeface="Cambria"/>
                <a:cs typeface="Cambria"/>
              </a:rPr>
              <a:t>(développement,</a:t>
            </a:r>
            <a:r>
              <a:rPr dirty="0" sz="2200" spc="-65">
                <a:latin typeface="Cambria"/>
                <a:cs typeface="Cambria"/>
              </a:rPr>
              <a:t> </a:t>
            </a:r>
            <a:r>
              <a:rPr dirty="0" sz="2200">
                <a:latin typeface="Cambria"/>
                <a:cs typeface="Cambria"/>
              </a:rPr>
              <a:t>infra,</a:t>
            </a:r>
            <a:r>
              <a:rPr dirty="0" sz="2200" spc="-30">
                <a:latin typeface="Cambria"/>
                <a:cs typeface="Cambria"/>
              </a:rPr>
              <a:t> </a:t>
            </a:r>
            <a:r>
              <a:rPr dirty="0" sz="2200" spc="-70">
                <a:latin typeface="Cambria"/>
                <a:cs typeface="Cambria"/>
              </a:rPr>
              <a:t>support).</a:t>
            </a:r>
            <a:r>
              <a:rPr dirty="0" sz="2200" spc="25">
                <a:latin typeface="Cambria"/>
                <a:cs typeface="Cambria"/>
              </a:rPr>
              <a:t> </a:t>
            </a:r>
            <a:r>
              <a:rPr dirty="0" sz="2200">
                <a:latin typeface="Cambria"/>
                <a:cs typeface="Cambria"/>
              </a:rPr>
              <a:t>Les</a:t>
            </a:r>
            <a:r>
              <a:rPr dirty="0" sz="2200" spc="-120">
                <a:latin typeface="Cambria"/>
                <a:cs typeface="Cambria"/>
              </a:rPr>
              <a:t> </a:t>
            </a:r>
            <a:r>
              <a:rPr dirty="0" sz="2200" spc="-35">
                <a:latin typeface="Cambria"/>
                <a:cs typeface="Cambria"/>
              </a:rPr>
              <a:t>clients</a:t>
            </a:r>
            <a:r>
              <a:rPr dirty="0" sz="2200" spc="-90">
                <a:latin typeface="Cambria"/>
                <a:cs typeface="Cambria"/>
              </a:rPr>
              <a:t> </a:t>
            </a:r>
            <a:r>
              <a:rPr dirty="0" sz="2200" spc="-25">
                <a:latin typeface="Cambria"/>
                <a:cs typeface="Cambria"/>
              </a:rPr>
              <a:t>se </a:t>
            </a:r>
            <a:r>
              <a:rPr dirty="0" sz="2200" spc="-50">
                <a:latin typeface="Cambria"/>
                <a:cs typeface="Cambria"/>
              </a:rPr>
              <a:t>plaignent</a:t>
            </a:r>
            <a:r>
              <a:rPr dirty="0" sz="2200" spc="-75">
                <a:latin typeface="Cambria"/>
                <a:cs typeface="Cambria"/>
              </a:rPr>
              <a:t> </a:t>
            </a:r>
            <a:r>
              <a:rPr dirty="0" sz="2200" spc="-60">
                <a:latin typeface="Cambria"/>
                <a:cs typeface="Cambria"/>
              </a:rPr>
              <a:t>d'un </a:t>
            </a:r>
            <a:r>
              <a:rPr dirty="0" sz="2200" spc="-45">
                <a:latin typeface="Cambria"/>
                <a:cs typeface="Cambria"/>
              </a:rPr>
              <a:t>manque</a:t>
            </a:r>
            <a:r>
              <a:rPr dirty="0" sz="2200" spc="-80">
                <a:latin typeface="Cambria"/>
                <a:cs typeface="Cambria"/>
              </a:rPr>
              <a:t> </a:t>
            </a:r>
            <a:r>
              <a:rPr dirty="0" sz="2200">
                <a:latin typeface="Cambria"/>
                <a:cs typeface="Cambria"/>
              </a:rPr>
              <a:t>de</a:t>
            </a:r>
            <a:r>
              <a:rPr dirty="0" sz="2200" spc="-85">
                <a:latin typeface="Cambria"/>
                <a:cs typeface="Cambria"/>
              </a:rPr>
              <a:t> </a:t>
            </a:r>
            <a:r>
              <a:rPr dirty="0" sz="2200" spc="-10">
                <a:latin typeface="Cambria"/>
                <a:cs typeface="Cambria"/>
              </a:rPr>
              <a:t>coordination.</a:t>
            </a:r>
            <a:endParaRPr sz="2200">
              <a:latin typeface="Cambria"/>
              <a:cs typeface="Cambria"/>
            </a:endParaRPr>
          </a:p>
          <a:p>
            <a:pPr marL="22860">
              <a:lnSpc>
                <a:spcPts val="2775"/>
              </a:lnSpc>
              <a:spcBef>
                <a:spcPts val="1510"/>
              </a:spcBef>
            </a:pPr>
            <a:r>
              <a:rPr dirty="0" sz="2500" spc="-245">
                <a:latin typeface="Times New Roman"/>
                <a:cs typeface="Times New Roman"/>
              </a:rPr>
              <a:t>La</a:t>
            </a:r>
            <a:r>
              <a:rPr dirty="0" sz="2500" spc="-95">
                <a:latin typeface="Times New Roman"/>
                <a:cs typeface="Times New Roman"/>
              </a:rPr>
              <a:t> </a:t>
            </a:r>
            <a:r>
              <a:rPr dirty="0" sz="2500" spc="-25">
                <a:latin typeface="Times New Roman"/>
                <a:cs typeface="Times New Roman"/>
              </a:rPr>
              <a:t>Recommandation:</a:t>
            </a:r>
            <a:endParaRPr sz="2500">
              <a:latin typeface="Times New Roman"/>
              <a:cs typeface="Times New Roman"/>
            </a:endParaRPr>
          </a:p>
          <a:p>
            <a:pPr marL="19050" marR="482600" indent="5080">
              <a:lnSpc>
                <a:spcPts val="2400"/>
              </a:lnSpc>
              <a:spcBef>
                <a:spcPts val="155"/>
              </a:spcBef>
            </a:pPr>
            <a:r>
              <a:rPr dirty="0" sz="2300" spc="-25">
                <a:latin typeface="Times New Roman"/>
                <a:cs typeface="Times New Roman"/>
              </a:rPr>
              <a:t>Passer</a:t>
            </a:r>
            <a:r>
              <a:rPr dirty="0" sz="2300" spc="-120">
                <a:latin typeface="Times New Roman"/>
                <a:cs typeface="Times New Roman"/>
              </a:rPr>
              <a:t> </a:t>
            </a:r>
            <a:r>
              <a:rPr dirty="0" sz="2300">
                <a:latin typeface="Times New Roman"/>
                <a:cs typeface="Times New Roman"/>
              </a:rPr>
              <a:t>à</a:t>
            </a:r>
            <a:r>
              <a:rPr dirty="0" sz="2300" spc="-145">
                <a:latin typeface="Times New Roman"/>
                <a:cs typeface="Times New Roman"/>
              </a:rPr>
              <a:t> </a:t>
            </a:r>
            <a:r>
              <a:rPr dirty="0" sz="2300">
                <a:latin typeface="Times New Roman"/>
                <a:cs typeface="Times New Roman"/>
              </a:rPr>
              <a:t>une</a:t>
            </a:r>
            <a:r>
              <a:rPr dirty="0" sz="2300" spc="-145">
                <a:latin typeface="Times New Roman"/>
                <a:cs typeface="Times New Roman"/>
              </a:rPr>
              <a:t> </a:t>
            </a:r>
            <a:r>
              <a:rPr dirty="0" sz="2300">
                <a:latin typeface="Times New Roman"/>
                <a:cs typeface="Times New Roman"/>
              </a:rPr>
              <a:t>structure</a:t>
            </a:r>
            <a:r>
              <a:rPr dirty="0" sz="2300" spc="55">
                <a:latin typeface="Times New Roman"/>
                <a:cs typeface="Times New Roman"/>
              </a:rPr>
              <a:t> </a:t>
            </a:r>
            <a:r>
              <a:rPr dirty="0" sz="2300">
                <a:latin typeface="Times New Roman"/>
                <a:cs typeface="Times New Roman"/>
              </a:rPr>
              <a:t>par</a:t>
            </a:r>
            <a:r>
              <a:rPr dirty="0" sz="2300" spc="20">
                <a:latin typeface="Times New Roman"/>
                <a:cs typeface="Times New Roman"/>
              </a:rPr>
              <a:t> </a:t>
            </a:r>
            <a:r>
              <a:rPr dirty="0" sz="2300" spc="-25">
                <a:latin typeface="Times New Roman"/>
                <a:cs typeface="Times New Roman"/>
              </a:rPr>
              <a:t>projets</a:t>
            </a:r>
            <a:r>
              <a:rPr dirty="0" sz="2300" spc="95">
                <a:latin typeface="Times New Roman"/>
                <a:cs typeface="Times New Roman"/>
              </a:rPr>
              <a:t> </a:t>
            </a:r>
            <a:r>
              <a:rPr dirty="0" sz="2300" spc="-10">
                <a:latin typeface="Times New Roman"/>
                <a:cs typeface="Times New Roman"/>
              </a:rPr>
              <a:t>pour</a:t>
            </a:r>
            <a:r>
              <a:rPr dirty="0" sz="2300" spc="-55">
                <a:latin typeface="Times New Roman"/>
                <a:cs typeface="Times New Roman"/>
              </a:rPr>
              <a:t> </a:t>
            </a:r>
            <a:r>
              <a:rPr dirty="0" sz="2300" spc="-25">
                <a:latin typeface="Times New Roman"/>
                <a:cs typeface="Times New Roman"/>
              </a:rPr>
              <a:t>mieux coller</a:t>
            </a:r>
            <a:r>
              <a:rPr dirty="0" sz="2300" spc="-120">
                <a:latin typeface="Times New Roman"/>
                <a:cs typeface="Times New Roman"/>
              </a:rPr>
              <a:t> </a:t>
            </a:r>
            <a:r>
              <a:rPr dirty="0" sz="2300">
                <a:latin typeface="Times New Roman"/>
                <a:cs typeface="Times New Roman"/>
              </a:rPr>
              <a:t>aux</a:t>
            </a:r>
            <a:r>
              <a:rPr dirty="0" sz="2300" spc="-125">
                <a:latin typeface="Times New Roman"/>
                <a:cs typeface="Times New Roman"/>
              </a:rPr>
              <a:t> </a:t>
            </a:r>
            <a:r>
              <a:rPr dirty="0" sz="2300" spc="-20">
                <a:latin typeface="Times New Roman"/>
                <a:cs typeface="Times New Roman"/>
              </a:rPr>
              <a:t>besoins</a:t>
            </a:r>
            <a:r>
              <a:rPr dirty="0" sz="2300" spc="-85">
                <a:latin typeface="Times New Roman"/>
                <a:cs typeface="Times New Roman"/>
              </a:rPr>
              <a:t> </a:t>
            </a:r>
            <a:r>
              <a:rPr dirty="0" sz="2300" spc="-10">
                <a:latin typeface="Times New Roman"/>
                <a:cs typeface="Times New Roman"/>
              </a:rPr>
              <a:t>clients.</a:t>
            </a:r>
            <a:endParaRPr sz="2300">
              <a:latin typeface="Times New Roman"/>
              <a:cs typeface="Times New Roman"/>
            </a:endParaRPr>
          </a:p>
          <a:p>
            <a:pPr marL="23495">
              <a:lnSpc>
                <a:spcPts val="2630"/>
              </a:lnSpc>
              <a:spcBef>
                <a:spcPts val="1620"/>
              </a:spcBef>
            </a:pPr>
            <a:r>
              <a:rPr dirty="0" sz="2300" spc="-155">
                <a:latin typeface="Times New Roman"/>
                <a:cs typeface="Times New Roman"/>
              </a:rPr>
              <a:t>Le</a:t>
            </a:r>
            <a:r>
              <a:rPr dirty="0" sz="2300" spc="-20">
                <a:latin typeface="Times New Roman"/>
                <a:cs typeface="Times New Roman"/>
              </a:rPr>
              <a:t> </a:t>
            </a:r>
            <a:r>
              <a:rPr dirty="0" sz="2300">
                <a:latin typeface="Times New Roman"/>
                <a:cs typeface="Times New Roman"/>
              </a:rPr>
              <a:t>Plan</a:t>
            </a:r>
            <a:r>
              <a:rPr dirty="0" sz="2300" spc="-145">
                <a:latin typeface="Times New Roman"/>
                <a:cs typeface="Times New Roman"/>
              </a:rPr>
              <a:t> </a:t>
            </a:r>
            <a:r>
              <a:rPr dirty="0" sz="2300" spc="60">
                <a:latin typeface="Times New Roman"/>
                <a:cs typeface="Times New Roman"/>
              </a:rPr>
              <a:t>de</a:t>
            </a:r>
            <a:r>
              <a:rPr dirty="0" sz="2300" spc="-155">
                <a:latin typeface="Times New Roman"/>
                <a:cs typeface="Times New Roman"/>
              </a:rPr>
              <a:t> </a:t>
            </a:r>
            <a:r>
              <a:rPr dirty="0" sz="2300" spc="-25">
                <a:latin typeface="Times New Roman"/>
                <a:cs typeface="Times New Roman"/>
              </a:rPr>
              <a:t>Dóploiement</a:t>
            </a:r>
            <a:r>
              <a:rPr dirty="0" sz="2300" spc="-35">
                <a:latin typeface="Times New Roman"/>
                <a:cs typeface="Times New Roman"/>
              </a:rPr>
              <a:t> </a:t>
            </a:r>
            <a:r>
              <a:rPr dirty="0" sz="2300" spc="-10">
                <a:latin typeface="Times New Roman"/>
                <a:cs typeface="Times New Roman"/>
              </a:rPr>
              <a:t>Concret:</a:t>
            </a:r>
            <a:endParaRPr sz="2300">
              <a:latin typeface="Times New Roman"/>
              <a:cs typeface="Times New Roman"/>
            </a:endParaRPr>
          </a:p>
          <a:p>
            <a:pPr marL="17145" marR="112395" indent="-4445">
              <a:lnSpc>
                <a:spcPct val="89600"/>
              </a:lnSpc>
              <a:spcBef>
                <a:spcPts val="145"/>
              </a:spcBef>
            </a:pPr>
            <a:r>
              <a:rPr dirty="0" sz="2200" spc="-45">
                <a:latin typeface="Cambria"/>
                <a:cs typeface="Cambria"/>
              </a:rPr>
              <a:t>Création</a:t>
            </a:r>
            <a:r>
              <a:rPr dirty="0" sz="2200" spc="-50">
                <a:latin typeface="Cambria"/>
                <a:cs typeface="Cambria"/>
              </a:rPr>
              <a:t> </a:t>
            </a:r>
            <a:r>
              <a:rPr dirty="0" sz="2200">
                <a:latin typeface="Cambria"/>
                <a:cs typeface="Cambria"/>
              </a:rPr>
              <a:t>de</a:t>
            </a:r>
            <a:r>
              <a:rPr dirty="0" sz="2200" spc="-65">
                <a:latin typeface="Cambria"/>
                <a:cs typeface="Cambria"/>
              </a:rPr>
              <a:t> </a:t>
            </a:r>
            <a:r>
              <a:rPr dirty="0" sz="2200" spc="-80">
                <a:latin typeface="Cambria"/>
                <a:cs typeface="Cambria"/>
              </a:rPr>
              <a:t>postes</a:t>
            </a:r>
            <a:r>
              <a:rPr dirty="0" sz="2200" spc="-40">
                <a:latin typeface="Cambria"/>
                <a:cs typeface="Cambria"/>
              </a:rPr>
              <a:t> </a:t>
            </a:r>
            <a:r>
              <a:rPr dirty="0" sz="2200" spc="-90">
                <a:latin typeface="Cambria"/>
                <a:cs typeface="Cambria"/>
              </a:rPr>
              <a:t>de</a:t>
            </a:r>
            <a:r>
              <a:rPr dirty="0" sz="2200" spc="-40">
                <a:latin typeface="Cambria"/>
                <a:cs typeface="Cambria"/>
              </a:rPr>
              <a:t> </a:t>
            </a:r>
            <a:r>
              <a:rPr dirty="0" sz="2200" spc="-20">
                <a:latin typeface="Cambria"/>
                <a:cs typeface="Cambria"/>
              </a:rPr>
              <a:t>‘Chefs</a:t>
            </a:r>
            <a:r>
              <a:rPr dirty="0" sz="2200" spc="-55">
                <a:latin typeface="Cambria"/>
                <a:cs typeface="Cambria"/>
              </a:rPr>
              <a:t> </a:t>
            </a:r>
            <a:r>
              <a:rPr dirty="0" sz="2200" spc="-10">
                <a:latin typeface="Cambria"/>
                <a:cs typeface="Cambria"/>
              </a:rPr>
              <a:t>de</a:t>
            </a:r>
            <a:r>
              <a:rPr dirty="0" sz="2200" spc="-105">
                <a:latin typeface="Cambria"/>
                <a:cs typeface="Cambria"/>
              </a:rPr>
              <a:t> </a:t>
            </a:r>
            <a:r>
              <a:rPr dirty="0" sz="2200" spc="-10">
                <a:latin typeface="Cambria"/>
                <a:cs typeface="Cambria"/>
              </a:rPr>
              <a:t>Projets', </a:t>
            </a:r>
            <a:r>
              <a:rPr dirty="0" sz="2200" spc="-45">
                <a:latin typeface="Cambria"/>
                <a:cs typeface="Cambria"/>
              </a:rPr>
              <a:t>formation</a:t>
            </a:r>
            <a:r>
              <a:rPr dirty="0" sz="2200" spc="90">
                <a:latin typeface="Cambria"/>
                <a:cs typeface="Cambria"/>
              </a:rPr>
              <a:t> </a:t>
            </a:r>
            <a:r>
              <a:rPr dirty="0" sz="2200" spc="-20">
                <a:latin typeface="Cambria"/>
                <a:cs typeface="Cambria"/>
              </a:rPr>
              <a:t>aux</a:t>
            </a:r>
            <a:r>
              <a:rPr dirty="0" sz="2200" spc="-60">
                <a:latin typeface="Cambria"/>
                <a:cs typeface="Cambria"/>
              </a:rPr>
              <a:t> </a:t>
            </a:r>
            <a:r>
              <a:rPr dirty="0" sz="2200" spc="-65">
                <a:latin typeface="Cambria"/>
                <a:cs typeface="Cambria"/>
              </a:rPr>
              <a:t>méthodes</a:t>
            </a:r>
            <a:r>
              <a:rPr dirty="0" sz="2200" spc="-10">
                <a:latin typeface="Cambria"/>
                <a:cs typeface="Cambria"/>
              </a:rPr>
              <a:t> </a:t>
            </a:r>
            <a:r>
              <a:rPr dirty="0" sz="2200" spc="-20">
                <a:latin typeface="Cambria"/>
                <a:cs typeface="Cambria"/>
              </a:rPr>
              <a:t>agiles,</a:t>
            </a:r>
            <a:r>
              <a:rPr dirty="0" sz="2200" spc="-70">
                <a:latin typeface="Cambria"/>
                <a:cs typeface="Cambria"/>
              </a:rPr>
              <a:t> </a:t>
            </a:r>
            <a:r>
              <a:rPr dirty="0" sz="2200" spc="-35">
                <a:latin typeface="Cambria"/>
                <a:cs typeface="Cambria"/>
              </a:rPr>
              <a:t>mise</a:t>
            </a:r>
            <a:r>
              <a:rPr dirty="0" sz="2200" spc="-85">
                <a:latin typeface="Cambria"/>
                <a:cs typeface="Cambria"/>
              </a:rPr>
              <a:t> </a:t>
            </a:r>
            <a:r>
              <a:rPr dirty="0" sz="2200">
                <a:latin typeface="Cambria"/>
                <a:cs typeface="Cambria"/>
              </a:rPr>
              <a:t>en</a:t>
            </a:r>
            <a:r>
              <a:rPr dirty="0" sz="2200" spc="-114">
                <a:latin typeface="Cambria"/>
                <a:cs typeface="Cambria"/>
              </a:rPr>
              <a:t> </a:t>
            </a:r>
            <a:r>
              <a:rPr dirty="0" sz="2200" spc="-30">
                <a:latin typeface="Cambria"/>
                <a:cs typeface="Cambria"/>
              </a:rPr>
              <a:t>place</a:t>
            </a:r>
            <a:r>
              <a:rPr dirty="0" sz="2200" spc="-90">
                <a:latin typeface="Cambria"/>
                <a:cs typeface="Cambria"/>
              </a:rPr>
              <a:t> </a:t>
            </a:r>
            <a:r>
              <a:rPr dirty="0" sz="2200" spc="-25">
                <a:latin typeface="Cambria"/>
                <a:cs typeface="Cambria"/>
              </a:rPr>
              <a:t>de </a:t>
            </a:r>
            <a:r>
              <a:rPr dirty="0" sz="2200" spc="-60">
                <a:latin typeface="Cambria"/>
                <a:cs typeface="Cambria"/>
              </a:rPr>
              <a:t>revues</a:t>
            </a:r>
            <a:r>
              <a:rPr dirty="0" sz="2200" spc="-20">
                <a:latin typeface="Cambria"/>
                <a:cs typeface="Cambria"/>
              </a:rPr>
              <a:t> </a:t>
            </a:r>
            <a:r>
              <a:rPr dirty="0" sz="2200" spc="-50">
                <a:latin typeface="Cambria"/>
                <a:cs typeface="Cambria"/>
              </a:rPr>
              <a:t>de</a:t>
            </a:r>
            <a:r>
              <a:rPr dirty="0" sz="2200" spc="-65">
                <a:latin typeface="Cambria"/>
                <a:cs typeface="Cambria"/>
              </a:rPr>
              <a:t> </a:t>
            </a:r>
            <a:r>
              <a:rPr dirty="0" sz="2200" spc="-75">
                <a:latin typeface="Cambria"/>
                <a:cs typeface="Cambria"/>
              </a:rPr>
              <a:t>projets</a:t>
            </a:r>
            <a:r>
              <a:rPr dirty="0" sz="2200" spc="-35">
                <a:latin typeface="Cambria"/>
                <a:cs typeface="Cambria"/>
              </a:rPr>
              <a:t> </a:t>
            </a:r>
            <a:r>
              <a:rPr dirty="0" sz="2200" spc="-60">
                <a:latin typeface="Cambria"/>
                <a:cs typeface="Cambria"/>
              </a:rPr>
              <a:t>régulières</a:t>
            </a:r>
            <a:r>
              <a:rPr dirty="0" sz="2200" spc="40">
                <a:latin typeface="Cambria"/>
                <a:cs typeface="Cambria"/>
              </a:rPr>
              <a:t> </a:t>
            </a:r>
            <a:r>
              <a:rPr dirty="0" sz="2200" spc="-60">
                <a:latin typeface="Cambria"/>
                <a:cs typeface="Cambria"/>
              </a:rPr>
              <a:t>avec</a:t>
            </a:r>
            <a:r>
              <a:rPr dirty="0" sz="2200" spc="-45">
                <a:latin typeface="Cambria"/>
                <a:cs typeface="Cambria"/>
              </a:rPr>
              <a:t> </a:t>
            </a:r>
            <a:r>
              <a:rPr dirty="0" sz="2200" spc="-80">
                <a:latin typeface="Cambria"/>
                <a:cs typeface="Cambria"/>
              </a:rPr>
              <a:t>des</a:t>
            </a:r>
            <a:r>
              <a:rPr dirty="0" sz="2200" spc="-45">
                <a:latin typeface="Cambria"/>
                <a:cs typeface="Cambria"/>
              </a:rPr>
              <a:t> </a:t>
            </a:r>
            <a:r>
              <a:rPr dirty="0" sz="2200">
                <a:latin typeface="Cambria"/>
                <a:cs typeface="Cambria"/>
              </a:rPr>
              <a:t>KPI</a:t>
            </a:r>
            <a:r>
              <a:rPr dirty="0" sz="2200" spc="-120">
                <a:latin typeface="Cambria"/>
                <a:cs typeface="Cambria"/>
              </a:rPr>
              <a:t> </a:t>
            </a:r>
            <a:r>
              <a:rPr dirty="0" sz="2200" spc="-10">
                <a:latin typeface="Cambria"/>
                <a:cs typeface="Cambria"/>
              </a:rPr>
              <a:t>clairs </a:t>
            </a:r>
            <a:r>
              <a:rPr dirty="0" sz="2200" spc="-65">
                <a:latin typeface="Cambria"/>
                <a:cs typeface="Cambria"/>
              </a:rPr>
              <a:t>(satisfaction</a:t>
            </a:r>
            <a:r>
              <a:rPr dirty="0" sz="2200" spc="75">
                <a:latin typeface="Cambria"/>
                <a:cs typeface="Cambria"/>
              </a:rPr>
              <a:t> </a:t>
            </a:r>
            <a:r>
              <a:rPr dirty="0" sz="2200">
                <a:latin typeface="Cambria"/>
                <a:cs typeface="Cambria"/>
              </a:rPr>
              <a:t>client,</a:t>
            </a:r>
            <a:r>
              <a:rPr dirty="0" sz="2200" spc="30">
                <a:latin typeface="Cambria"/>
                <a:cs typeface="Cambria"/>
              </a:rPr>
              <a:t> </a:t>
            </a:r>
            <a:r>
              <a:rPr dirty="0" sz="2200" spc="-80">
                <a:latin typeface="Cambria"/>
                <a:cs typeface="Cambria"/>
              </a:rPr>
              <a:t>respect</a:t>
            </a:r>
            <a:r>
              <a:rPr dirty="0" sz="2200" spc="-30">
                <a:latin typeface="Cambria"/>
                <a:cs typeface="Cambria"/>
              </a:rPr>
              <a:t> des</a:t>
            </a:r>
            <a:r>
              <a:rPr dirty="0" sz="2200" spc="-95">
                <a:latin typeface="Cambria"/>
                <a:cs typeface="Cambria"/>
              </a:rPr>
              <a:t> </a:t>
            </a:r>
            <a:r>
              <a:rPr dirty="0" sz="2200" spc="-10">
                <a:latin typeface="Cambria"/>
                <a:cs typeface="Cambria"/>
              </a:rPr>
              <a:t>délais).</a:t>
            </a:r>
            <a:endParaRPr sz="2200">
              <a:latin typeface="Cambria"/>
              <a:cs typeface="Cambria"/>
            </a:endParaRPr>
          </a:p>
          <a:p>
            <a:pPr marL="18415" marR="5080" indent="3810">
              <a:lnSpc>
                <a:spcPct val="86100"/>
              </a:lnSpc>
              <a:spcBef>
                <a:spcPts val="2005"/>
              </a:spcBef>
            </a:pPr>
            <a:r>
              <a:rPr dirty="0" sz="2350" spc="-185">
                <a:latin typeface="Times New Roman"/>
                <a:cs typeface="Times New Roman"/>
              </a:rPr>
              <a:t>Le</a:t>
            </a:r>
            <a:r>
              <a:rPr dirty="0" sz="2350" spc="-25">
                <a:latin typeface="Times New Roman"/>
                <a:cs typeface="Times New Roman"/>
              </a:rPr>
              <a:t> </a:t>
            </a:r>
            <a:r>
              <a:rPr dirty="0" sz="2350" spc="-135">
                <a:latin typeface="Times New Roman"/>
                <a:cs typeface="Times New Roman"/>
              </a:rPr>
              <a:t>Défi</a:t>
            </a:r>
            <a:r>
              <a:rPr dirty="0" sz="2350" spc="-75">
                <a:latin typeface="Times New Roman"/>
                <a:cs typeface="Times New Roman"/>
              </a:rPr>
              <a:t> </a:t>
            </a:r>
            <a:r>
              <a:rPr dirty="0" sz="2350" spc="-25">
                <a:latin typeface="Times New Roman"/>
                <a:cs typeface="Times New Roman"/>
              </a:rPr>
              <a:t>Humain</a:t>
            </a:r>
            <a:r>
              <a:rPr dirty="0" sz="2350" spc="-100">
                <a:latin typeface="Times New Roman"/>
                <a:cs typeface="Times New Roman"/>
              </a:rPr>
              <a:t> </a:t>
            </a:r>
            <a:r>
              <a:rPr dirty="0" sz="2350" spc="-35">
                <a:latin typeface="Times New Roman"/>
                <a:cs typeface="Times New Roman"/>
              </a:rPr>
              <a:t>(la</a:t>
            </a:r>
            <a:r>
              <a:rPr dirty="0" sz="2350" spc="-95">
                <a:latin typeface="Times New Roman"/>
                <a:cs typeface="Times New Roman"/>
              </a:rPr>
              <a:t> </a:t>
            </a:r>
            <a:r>
              <a:rPr dirty="0" sz="2350">
                <a:latin typeface="Times New Roman"/>
                <a:cs typeface="Times New Roman"/>
              </a:rPr>
              <a:t>résistance</a:t>
            </a:r>
            <a:r>
              <a:rPr dirty="0" sz="2350" spc="-5">
                <a:latin typeface="Times New Roman"/>
                <a:cs typeface="Times New Roman"/>
              </a:rPr>
              <a:t> </a:t>
            </a:r>
            <a:r>
              <a:rPr dirty="0" sz="2350">
                <a:latin typeface="Times New Roman"/>
                <a:cs typeface="Times New Roman"/>
              </a:rPr>
              <a:t>au</a:t>
            </a:r>
            <a:r>
              <a:rPr dirty="0" sz="2350" spc="-70">
                <a:latin typeface="Times New Roman"/>
                <a:cs typeface="Times New Roman"/>
              </a:rPr>
              <a:t> </a:t>
            </a:r>
            <a:r>
              <a:rPr dirty="0" sz="2350" spc="-10">
                <a:latin typeface="Times New Roman"/>
                <a:cs typeface="Times New Roman"/>
              </a:rPr>
              <a:t>changement): </a:t>
            </a:r>
            <a:r>
              <a:rPr dirty="0" sz="2350" spc="-20">
                <a:latin typeface="Times New Roman"/>
                <a:cs typeface="Times New Roman"/>
              </a:rPr>
              <a:t>Lentreprise</a:t>
            </a:r>
            <a:r>
              <a:rPr dirty="0" sz="2350" spc="-105">
                <a:latin typeface="Times New Roman"/>
                <a:cs typeface="Times New Roman"/>
              </a:rPr>
              <a:t> </a:t>
            </a:r>
            <a:r>
              <a:rPr dirty="0" sz="2350" spc="-45">
                <a:latin typeface="Times New Roman"/>
                <a:cs typeface="Times New Roman"/>
              </a:rPr>
              <a:t>doit</a:t>
            </a:r>
            <a:r>
              <a:rPr dirty="0" sz="2350" spc="-105">
                <a:latin typeface="Times New Roman"/>
                <a:cs typeface="Times New Roman"/>
              </a:rPr>
              <a:t> </a:t>
            </a:r>
            <a:r>
              <a:rPr dirty="0" sz="2350" spc="-25">
                <a:latin typeface="Times New Roman"/>
                <a:cs typeface="Times New Roman"/>
              </a:rPr>
              <a:t>gérer</a:t>
            </a:r>
            <a:r>
              <a:rPr dirty="0" sz="2350" spc="-120">
                <a:latin typeface="Times New Roman"/>
                <a:cs typeface="Times New Roman"/>
              </a:rPr>
              <a:t> </a:t>
            </a:r>
            <a:r>
              <a:rPr dirty="0" sz="2350">
                <a:latin typeface="Times New Roman"/>
                <a:cs typeface="Times New Roman"/>
              </a:rPr>
              <a:t>la</a:t>
            </a:r>
            <a:r>
              <a:rPr dirty="0" sz="2350" spc="-90">
                <a:latin typeface="Times New Roman"/>
                <a:cs typeface="Times New Roman"/>
              </a:rPr>
              <a:t> </a:t>
            </a:r>
            <a:r>
              <a:rPr dirty="0" sz="2350" spc="-30">
                <a:latin typeface="Times New Roman"/>
                <a:cs typeface="Times New Roman"/>
              </a:rPr>
              <a:t>résistance</a:t>
            </a:r>
            <a:r>
              <a:rPr dirty="0" sz="2350" spc="-95">
                <a:latin typeface="Times New Roman"/>
                <a:cs typeface="Times New Roman"/>
              </a:rPr>
              <a:t> </a:t>
            </a:r>
            <a:r>
              <a:rPr dirty="0" sz="2350" spc="-10">
                <a:latin typeface="Times New Roman"/>
                <a:cs typeface="Times New Roman"/>
              </a:rPr>
              <a:t>des</a:t>
            </a:r>
            <a:r>
              <a:rPr dirty="0" sz="2350" spc="-105">
                <a:latin typeface="Times New Roman"/>
                <a:cs typeface="Times New Roman"/>
              </a:rPr>
              <a:t> </a:t>
            </a:r>
            <a:r>
              <a:rPr dirty="0" sz="2350" spc="-10">
                <a:latin typeface="Times New Roman"/>
                <a:cs typeface="Times New Roman"/>
              </a:rPr>
              <a:t>anciens </a:t>
            </a:r>
            <a:r>
              <a:rPr dirty="0" sz="2200">
                <a:latin typeface="Times New Roman"/>
                <a:cs typeface="Times New Roman"/>
              </a:rPr>
              <a:t>chefs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de</a:t>
            </a:r>
            <a:r>
              <a:rPr dirty="0" sz="2200" spc="1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póles,</a:t>
            </a:r>
            <a:r>
              <a:rPr dirty="0" sz="2200" spc="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qui</a:t>
            </a:r>
            <a:r>
              <a:rPr dirty="0" sz="2200" spc="1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perdent</a:t>
            </a:r>
            <a:r>
              <a:rPr dirty="0" sz="2200" spc="114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du</a:t>
            </a:r>
            <a:r>
              <a:rPr dirty="0" sz="2200" spc="6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pouvoir,</a:t>
            </a:r>
            <a:r>
              <a:rPr dirty="0" sz="2200" spc="65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et </a:t>
            </a:r>
            <a:r>
              <a:rPr dirty="0" sz="2300" spc="-10">
                <a:latin typeface="Times New Roman"/>
                <a:cs typeface="Times New Roman"/>
              </a:rPr>
              <a:t>accompagner</a:t>
            </a:r>
            <a:r>
              <a:rPr dirty="0" sz="2300" spc="-75">
                <a:latin typeface="Times New Roman"/>
                <a:cs typeface="Times New Roman"/>
              </a:rPr>
              <a:t> </a:t>
            </a:r>
            <a:r>
              <a:rPr dirty="0" sz="2300" spc="-20">
                <a:latin typeface="Times New Roman"/>
                <a:cs typeface="Times New Roman"/>
              </a:rPr>
              <a:t>les</a:t>
            </a:r>
            <a:r>
              <a:rPr dirty="0" sz="2300" spc="-125">
                <a:latin typeface="Times New Roman"/>
                <a:cs typeface="Times New Roman"/>
              </a:rPr>
              <a:t> </a:t>
            </a:r>
            <a:r>
              <a:rPr dirty="0" sz="2300" spc="-10">
                <a:latin typeface="Times New Roman"/>
                <a:cs typeface="Times New Roman"/>
              </a:rPr>
              <a:t>équipes</a:t>
            </a:r>
            <a:r>
              <a:rPr dirty="0" sz="2300" spc="-65">
                <a:latin typeface="Times New Roman"/>
                <a:cs typeface="Times New Roman"/>
              </a:rPr>
              <a:t> </a:t>
            </a:r>
            <a:r>
              <a:rPr dirty="0" sz="2300" spc="-50">
                <a:latin typeface="Times New Roman"/>
                <a:cs typeface="Times New Roman"/>
              </a:rPr>
              <a:t>qui</a:t>
            </a:r>
            <a:r>
              <a:rPr dirty="0" sz="2300" spc="-90">
                <a:latin typeface="Times New Roman"/>
                <a:cs typeface="Times New Roman"/>
              </a:rPr>
              <a:t> </a:t>
            </a:r>
            <a:r>
              <a:rPr dirty="0" sz="2300" spc="-35">
                <a:latin typeface="Times New Roman"/>
                <a:cs typeface="Times New Roman"/>
              </a:rPr>
              <a:t>doivent</a:t>
            </a:r>
            <a:r>
              <a:rPr dirty="0" sz="2300" spc="-105">
                <a:latin typeface="Times New Roman"/>
                <a:cs typeface="Times New Roman"/>
              </a:rPr>
              <a:t> </a:t>
            </a:r>
            <a:r>
              <a:rPr dirty="0" sz="2300">
                <a:latin typeface="Times New Roman"/>
                <a:cs typeface="Times New Roman"/>
              </a:rPr>
              <a:t>apprendre</a:t>
            </a:r>
            <a:r>
              <a:rPr dirty="0" sz="2300" spc="5">
                <a:latin typeface="Times New Roman"/>
                <a:cs typeface="Times New Roman"/>
              </a:rPr>
              <a:t> </a:t>
            </a:r>
            <a:r>
              <a:rPr dirty="0" sz="2300" spc="-50">
                <a:latin typeface="Times New Roman"/>
                <a:cs typeface="Times New Roman"/>
              </a:rPr>
              <a:t>à </a:t>
            </a:r>
            <a:r>
              <a:rPr dirty="0" sz="2350" spc="-10">
                <a:latin typeface="Times New Roman"/>
                <a:cs typeface="Times New Roman"/>
              </a:rPr>
              <a:t>partager</a:t>
            </a:r>
            <a:r>
              <a:rPr dirty="0" sz="2350" spc="-105">
                <a:latin typeface="Times New Roman"/>
                <a:cs typeface="Times New Roman"/>
              </a:rPr>
              <a:t> </a:t>
            </a:r>
            <a:r>
              <a:rPr dirty="0" sz="2350" spc="-20">
                <a:latin typeface="Times New Roman"/>
                <a:cs typeface="Times New Roman"/>
              </a:rPr>
              <a:t>leurs</a:t>
            </a:r>
            <a:r>
              <a:rPr dirty="0" sz="2350" spc="-130">
                <a:latin typeface="Times New Roman"/>
                <a:cs typeface="Times New Roman"/>
              </a:rPr>
              <a:t> </a:t>
            </a:r>
            <a:r>
              <a:rPr dirty="0" sz="2350" spc="-10">
                <a:latin typeface="Times New Roman"/>
                <a:cs typeface="Times New Roman"/>
              </a:rPr>
              <a:t>experts.</a:t>
            </a:r>
            <a:endParaRPr sz="235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7149245" y="2839508"/>
            <a:ext cx="680720" cy="3746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300" spc="-80">
                <a:latin typeface="Cambria"/>
                <a:cs typeface="Cambria"/>
              </a:rPr>
              <a:t>Arant</a:t>
            </a:r>
            <a:endParaRPr sz="2300">
              <a:latin typeface="Cambria"/>
              <a:cs typeface="Cambri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7830081" y="5043663"/>
            <a:ext cx="456565" cy="5397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ts val="1945"/>
              </a:lnSpc>
              <a:spcBef>
                <a:spcPts val="135"/>
              </a:spcBef>
            </a:pPr>
            <a:r>
              <a:rPr dirty="0" sz="1700" spc="65">
                <a:solidFill>
                  <a:srgbClr val="385467"/>
                </a:solidFill>
                <a:latin typeface="Calibri"/>
                <a:cs typeface="Calibri"/>
              </a:rPr>
              <a:t>Pól</a:t>
            </a:r>
            <a:r>
              <a:rPr dirty="0" sz="1700" spc="65">
                <a:solidFill>
                  <a:srgbClr val="647C90"/>
                </a:solidFill>
                <a:latin typeface="Calibri"/>
                <a:cs typeface="Calibri"/>
              </a:rPr>
              <a:t>e</a:t>
            </a:r>
            <a:endParaRPr sz="1700">
              <a:latin typeface="Calibri"/>
              <a:cs typeface="Calibri"/>
            </a:endParaRPr>
          </a:p>
          <a:p>
            <a:pPr marL="39370">
              <a:lnSpc>
                <a:spcPts val="2065"/>
              </a:lnSpc>
            </a:pPr>
            <a:r>
              <a:rPr dirty="0" sz="1800" spc="-25">
                <a:solidFill>
                  <a:srgbClr val="385B79"/>
                </a:solidFill>
                <a:latin typeface="Times New Roman"/>
                <a:cs typeface="Times New Roman"/>
              </a:rPr>
              <a:t>Dev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9163581" y="5043663"/>
            <a:ext cx="458470" cy="52832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ts val="2020"/>
              </a:lnSpc>
              <a:spcBef>
                <a:spcPts val="135"/>
              </a:spcBef>
            </a:pPr>
            <a:r>
              <a:rPr dirty="0" sz="1700" spc="70">
                <a:solidFill>
                  <a:srgbClr val="3B678C"/>
                </a:solidFill>
                <a:latin typeface="Calibri"/>
                <a:cs typeface="Calibri"/>
              </a:rPr>
              <a:t>Pòle</a:t>
            </a:r>
            <a:endParaRPr sz="1700">
              <a:latin typeface="Calibri"/>
              <a:cs typeface="Calibri"/>
            </a:endParaRPr>
          </a:p>
          <a:p>
            <a:pPr marL="53975">
              <a:lnSpc>
                <a:spcPts val="1900"/>
              </a:lnSpc>
            </a:pPr>
            <a:r>
              <a:rPr dirty="0" sz="1600" spc="30">
                <a:solidFill>
                  <a:srgbClr val="647983"/>
                </a:solidFill>
                <a:latin typeface="Calibri"/>
                <a:cs typeface="Calibri"/>
              </a:rPr>
              <a:t>nfr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0317150" y="5034844"/>
            <a:ext cx="798195" cy="548640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marL="12700" marR="5080" indent="179070">
              <a:lnSpc>
                <a:spcPts val="1950"/>
              </a:lnSpc>
              <a:spcBef>
                <a:spcPts val="345"/>
              </a:spcBef>
            </a:pPr>
            <a:r>
              <a:rPr dirty="0" sz="1800" spc="-20">
                <a:solidFill>
                  <a:srgbClr val="385B7C"/>
                </a:solidFill>
                <a:latin typeface="Calibri"/>
                <a:cs typeface="Calibri"/>
              </a:rPr>
              <a:t>Pòle </a:t>
            </a:r>
            <a:r>
              <a:rPr dirty="0" sz="1800" spc="-10">
                <a:solidFill>
                  <a:srgbClr val="607C93"/>
                </a:solidFill>
                <a:latin typeface="Calibri"/>
                <a:cs typeface="Calibri"/>
              </a:rPr>
              <a:t>Support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2189588" y="2821869"/>
            <a:ext cx="711200" cy="3962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400" spc="-65">
                <a:latin typeface="Times New Roman"/>
                <a:cs typeface="Times New Roman"/>
              </a:rPr>
              <a:t>Après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12744450" y="4011083"/>
            <a:ext cx="1231900" cy="774700"/>
          </a:xfrm>
          <a:prstGeom prst="rect">
            <a:avLst/>
          </a:prstGeom>
          <a:ln w="12700">
            <a:solidFill>
              <a:srgbClr val="4F6B80"/>
            </a:solidFill>
          </a:ln>
        </p:spPr>
        <p:txBody>
          <a:bodyPr wrap="square" lIns="0" tIns="71755" rIns="0" bIns="0" rtlCol="0" vert="horz">
            <a:spAutoFit/>
          </a:bodyPr>
          <a:lstStyle/>
          <a:p>
            <a:pPr marL="281305">
              <a:lnSpc>
                <a:spcPts val="2110"/>
              </a:lnSpc>
              <a:spcBef>
                <a:spcPts val="565"/>
              </a:spcBef>
            </a:pPr>
            <a:r>
              <a:rPr dirty="0" sz="1850" spc="-20">
                <a:solidFill>
                  <a:srgbClr val="CDCDCD"/>
                </a:solidFill>
                <a:latin typeface="Times New Roman"/>
                <a:cs typeface="Times New Roman"/>
              </a:rPr>
              <a:t>Póle</a:t>
            </a:r>
            <a:endParaRPr sz="1850">
              <a:latin typeface="Times New Roman"/>
              <a:cs typeface="Times New Roman"/>
            </a:endParaRPr>
          </a:p>
          <a:p>
            <a:pPr marL="306705">
              <a:lnSpc>
                <a:spcPts val="2050"/>
              </a:lnSpc>
            </a:pPr>
            <a:r>
              <a:rPr dirty="0" sz="1800" spc="-25">
                <a:solidFill>
                  <a:srgbClr val="446E95"/>
                </a:solidFill>
                <a:latin typeface="Times New Roman"/>
                <a:cs typeface="Times New Roman"/>
              </a:rPr>
              <a:t>Dev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14270989" y="4075994"/>
            <a:ext cx="419734" cy="5467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ts val="2105"/>
              </a:lnSpc>
              <a:spcBef>
                <a:spcPts val="105"/>
              </a:spcBef>
            </a:pPr>
            <a:r>
              <a:rPr dirty="0" sz="1800" spc="-20">
                <a:solidFill>
                  <a:srgbClr val="6083A3"/>
                </a:solidFill>
                <a:latin typeface="Times New Roman"/>
                <a:cs typeface="Times New Roman"/>
              </a:rPr>
              <a:t>Póle</a:t>
            </a:r>
            <a:endParaRPr sz="1800">
              <a:latin typeface="Times New Roman"/>
              <a:cs typeface="Times New Roman"/>
            </a:endParaRPr>
          </a:p>
          <a:p>
            <a:pPr marL="40005">
              <a:lnSpc>
                <a:spcPts val="1985"/>
              </a:lnSpc>
            </a:pPr>
            <a:r>
              <a:rPr dirty="0" sz="1700" spc="-25">
                <a:solidFill>
                  <a:srgbClr val="4F6475"/>
                </a:solidFill>
                <a:latin typeface="Times New Roman"/>
                <a:cs typeface="Times New Roman"/>
              </a:rPr>
              <a:t>nfr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15327273" y="4082344"/>
            <a:ext cx="803275" cy="542290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marR="5080" indent="200660">
              <a:lnSpc>
                <a:spcPts val="1900"/>
              </a:lnSpc>
              <a:spcBef>
                <a:spcPts val="385"/>
              </a:spcBef>
            </a:pPr>
            <a:r>
              <a:rPr dirty="0" sz="1800" spc="-25">
                <a:solidFill>
                  <a:srgbClr val="5E7990"/>
                </a:solidFill>
                <a:latin typeface="Times New Roman"/>
                <a:cs typeface="Times New Roman"/>
              </a:rPr>
              <a:t>Poe </a:t>
            </a:r>
            <a:r>
              <a:rPr dirty="0" sz="1800" spc="55">
                <a:solidFill>
                  <a:srgbClr val="7990A3"/>
                </a:solidFill>
                <a:latin typeface="Times New Roman"/>
                <a:cs typeface="Times New Roman"/>
              </a:rPr>
              <a:t>Support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16110407" y="9439980"/>
            <a:ext cx="1223645" cy="2266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90">
                <a:latin typeface="Times New Roman"/>
                <a:cs typeface="Times New Roman"/>
              </a:rPr>
              <a:t>G</a:t>
            </a:r>
            <a:r>
              <a:rPr dirty="0" sz="1300" spc="135">
                <a:latin typeface="Times New Roman"/>
                <a:cs typeface="Times New Roman"/>
              </a:rPr>
              <a:t>  </a:t>
            </a:r>
            <a:r>
              <a:rPr dirty="0" sz="1300" spc="-10">
                <a:latin typeface="Times New Roman"/>
                <a:cs typeface="Times New Roman"/>
              </a:rPr>
              <a:t>NotebookLM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45600" y="1854200"/>
            <a:ext cx="7632700" cy="58801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59069" y="800805"/>
            <a:ext cx="5488305" cy="2611755"/>
          </a:xfrm>
          <a:prstGeom prst="rect"/>
        </p:spPr>
        <p:txBody>
          <a:bodyPr wrap="square" lIns="0" tIns="69215" rIns="0" bIns="0" rtlCol="0" vert="horz">
            <a:spAutoFit/>
          </a:bodyPr>
          <a:lstStyle/>
          <a:p>
            <a:pPr marL="12700" marR="5080" indent="635">
              <a:lnSpc>
                <a:spcPts val="5000"/>
              </a:lnSpc>
              <a:spcBef>
                <a:spcPts val="545"/>
              </a:spcBef>
            </a:pPr>
            <a:r>
              <a:rPr dirty="0" sz="4450">
                <a:solidFill>
                  <a:srgbClr val="232323"/>
                </a:solidFill>
              </a:rPr>
              <a:t>Pour</a:t>
            </a:r>
            <a:r>
              <a:rPr dirty="0" sz="4450" spc="110">
                <a:solidFill>
                  <a:srgbClr val="232323"/>
                </a:solidFill>
              </a:rPr>
              <a:t> </a:t>
            </a:r>
            <a:r>
              <a:rPr dirty="0" sz="4450" spc="114">
                <a:solidFill>
                  <a:srgbClr val="212121"/>
                </a:solidFill>
              </a:rPr>
              <a:t>aller</a:t>
            </a:r>
            <a:r>
              <a:rPr dirty="0" sz="4450" spc="-5">
                <a:solidFill>
                  <a:srgbClr val="212121"/>
                </a:solidFill>
              </a:rPr>
              <a:t> </a:t>
            </a:r>
            <a:r>
              <a:rPr dirty="0" sz="4450" spc="200">
                <a:solidFill>
                  <a:srgbClr val="232323"/>
                </a:solidFill>
              </a:rPr>
              <a:t>plus</a:t>
            </a:r>
            <a:r>
              <a:rPr dirty="0" sz="4450" spc="-280">
                <a:solidFill>
                  <a:srgbClr val="232323"/>
                </a:solidFill>
              </a:rPr>
              <a:t> </a:t>
            </a:r>
            <a:r>
              <a:rPr dirty="0" sz="4450" spc="155">
                <a:solidFill>
                  <a:srgbClr val="262626"/>
                </a:solidFill>
              </a:rPr>
              <a:t>Ioin</a:t>
            </a:r>
            <a:r>
              <a:rPr dirty="0" sz="4450" spc="-380">
                <a:solidFill>
                  <a:srgbClr val="262626"/>
                </a:solidFill>
              </a:rPr>
              <a:t> </a:t>
            </a:r>
            <a:r>
              <a:rPr dirty="0" sz="4450" spc="60">
                <a:solidFill>
                  <a:srgbClr val="282828"/>
                </a:solidFill>
              </a:rPr>
              <a:t>: </a:t>
            </a:r>
            <a:r>
              <a:rPr dirty="0" sz="4500">
                <a:solidFill>
                  <a:srgbClr val="282828"/>
                </a:solidFill>
              </a:rPr>
              <a:t>De</a:t>
            </a:r>
            <a:r>
              <a:rPr dirty="0" sz="4500" spc="-285">
                <a:solidFill>
                  <a:srgbClr val="282828"/>
                </a:solidFill>
              </a:rPr>
              <a:t> </a:t>
            </a:r>
            <a:r>
              <a:rPr dirty="0" sz="4500" spc="190">
                <a:solidFill>
                  <a:srgbClr val="212121"/>
                </a:solidFill>
              </a:rPr>
              <a:t>l'architecture</a:t>
            </a:r>
            <a:r>
              <a:rPr dirty="0" sz="4500" spc="-365">
                <a:solidFill>
                  <a:srgbClr val="212121"/>
                </a:solidFill>
              </a:rPr>
              <a:t> </a:t>
            </a:r>
            <a:r>
              <a:rPr dirty="0" sz="4500">
                <a:solidFill>
                  <a:srgbClr val="262626"/>
                </a:solidFill>
              </a:rPr>
              <a:t>à</a:t>
            </a:r>
            <a:r>
              <a:rPr dirty="0" sz="4500" spc="-210">
                <a:solidFill>
                  <a:srgbClr val="262626"/>
                </a:solidFill>
              </a:rPr>
              <a:t> </a:t>
            </a:r>
            <a:r>
              <a:rPr dirty="0" sz="4500" spc="40">
                <a:solidFill>
                  <a:srgbClr val="262626"/>
                </a:solidFill>
              </a:rPr>
              <a:t>la </a:t>
            </a:r>
            <a:r>
              <a:rPr dirty="0" sz="4500" spc="145">
                <a:solidFill>
                  <a:srgbClr val="212121"/>
                </a:solidFill>
              </a:rPr>
              <a:t>psychologie</a:t>
            </a:r>
            <a:r>
              <a:rPr dirty="0" sz="4500" spc="105">
                <a:solidFill>
                  <a:srgbClr val="212121"/>
                </a:solidFill>
              </a:rPr>
              <a:t> </a:t>
            </a:r>
            <a:r>
              <a:rPr dirty="0" sz="4500" spc="170">
                <a:solidFill>
                  <a:srgbClr val="262626"/>
                </a:solidFill>
              </a:rPr>
              <a:t>du </a:t>
            </a:r>
            <a:r>
              <a:rPr dirty="0" sz="4550" spc="80">
                <a:solidFill>
                  <a:srgbClr val="1A1A1A"/>
                </a:solidFill>
              </a:rPr>
              <a:t>changement.</a:t>
            </a:r>
            <a:endParaRPr sz="4550"/>
          </a:p>
        </p:txBody>
      </p:sp>
      <p:sp>
        <p:nvSpPr>
          <p:cNvPr id="4" name="object 4" descr=""/>
          <p:cNvSpPr txBox="1"/>
          <p:nvPr/>
        </p:nvSpPr>
        <p:spPr>
          <a:xfrm>
            <a:off x="961623" y="3714750"/>
            <a:ext cx="7211059" cy="1155700"/>
          </a:xfrm>
          <a:prstGeom prst="rect">
            <a:avLst/>
          </a:prstGeom>
        </p:spPr>
        <p:txBody>
          <a:bodyPr wrap="square" lIns="0" tIns="19050" rIns="0" bIns="0" rtlCol="0" vert="horz">
            <a:spAutoFit/>
          </a:bodyPr>
          <a:lstStyle/>
          <a:p>
            <a:pPr marL="12700" marR="5080">
              <a:lnSpc>
                <a:spcPct val="98300"/>
              </a:lnSpc>
              <a:spcBef>
                <a:spcPts val="150"/>
              </a:spcBef>
              <a:tabLst>
                <a:tab pos="4592955" algn="l"/>
                <a:tab pos="5329555" algn="l"/>
                <a:tab pos="5764530" algn="l"/>
              </a:tabLst>
            </a:pPr>
            <a:r>
              <a:rPr dirty="0" sz="2500" spc="-105">
                <a:latin typeface="Cambria"/>
                <a:cs typeface="Cambria"/>
              </a:rPr>
              <a:t>Vous</a:t>
            </a:r>
            <a:r>
              <a:rPr dirty="0" sz="2500" spc="-35">
                <a:latin typeface="Cambria"/>
                <a:cs typeface="Cambria"/>
              </a:rPr>
              <a:t> </a:t>
            </a:r>
            <a:r>
              <a:rPr dirty="0" sz="2500" spc="-80">
                <a:latin typeface="Cambria"/>
                <a:cs typeface="Cambria"/>
              </a:rPr>
              <a:t>maitriser</a:t>
            </a:r>
            <a:r>
              <a:rPr dirty="0" sz="2500" spc="20">
                <a:latin typeface="Cambria"/>
                <a:cs typeface="Cambria"/>
              </a:rPr>
              <a:t> </a:t>
            </a:r>
            <a:r>
              <a:rPr dirty="0" sz="2500" spc="-95">
                <a:latin typeface="Cambria"/>
                <a:cs typeface="Cambria"/>
              </a:rPr>
              <a:t>maintenant</a:t>
            </a:r>
            <a:r>
              <a:rPr dirty="0" sz="2500" spc="110">
                <a:latin typeface="Cambria"/>
                <a:cs typeface="Cambria"/>
              </a:rPr>
              <a:t> </a:t>
            </a:r>
            <a:r>
              <a:rPr dirty="0" sz="2500" spc="-90">
                <a:latin typeface="Cambria"/>
                <a:cs typeface="Cambria"/>
              </a:rPr>
              <a:t>le</a:t>
            </a:r>
            <a:r>
              <a:rPr dirty="0" sz="2500" spc="-45">
                <a:latin typeface="Cambria"/>
                <a:cs typeface="Cambria"/>
              </a:rPr>
              <a:t> </a:t>
            </a:r>
            <a:r>
              <a:rPr dirty="0" sz="2500" spc="-30">
                <a:latin typeface="Cambria"/>
                <a:cs typeface="Cambria"/>
              </a:rPr>
              <a:t>‘plan’.</a:t>
            </a:r>
            <a:r>
              <a:rPr dirty="0" sz="2500" spc="-110">
                <a:latin typeface="Cambria"/>
                <a:cs typeface="Cambria"/>
              </a:rPr>
              <a:t> </a:t>
            </a:r>
            <a:r>
              <a:rPr dirty="0" sz="2500">
                <a:latin typeface="Cambria"/>
                <a:cs typeface="Cambria"/>
              </a:rPr>
              <a:t>Le</a:t>
            </a:r>
            <a:r>
              <a:rPr dirty="0" sz="2500" spc="-105">
                <a:latin typeface="Cambria"/>
                <a:cs typeface="Cambria"/>
              </a:rPr>
              <a:t> niveau</a:t>
            </a:r>
            <a:r>
              <a:rPr dirty="0" sz="2500" spc="-5">
                <a:latin typeface="Cambria"/>
                <a:cs typeface="Cambria"/>
              </a:rPr>
              <a:t> </a:t>
            </a:r>
            <a:r>
              <a:rPr dirty="0" sz="2500" spc="-55">
                <a:latin typeface="Cambria"/>
                <a:cs typeface="Cambria"/>
              </a:rPr>
              <a:t>supérieur, </a:t>
            </a:r>
            <a:r>
              <a:rPr dirty="0" sz="2500" spc="-85">
                <a:latin typeface="Cambria"/>
                <a:cs typeface="Cambria"/>
              </a:rPr>
              <a:t>c'est</a:t>
            </a:r>
            <a:r>
              <a:rPr dirty="0" sz="2500" spc="-55">
                <a:latin typeface="Cambria"/>
                <a:cs typeface="Cambria"/>
              </a:rPr>
              <a:t> </a:t>
            </a:r>
            <a:r>
              <a:rPr dirty="0" sz="2500" spc="-90">
                <a:latin typeface="Cambria"/>
                <a:cs typeface="Cambria"/>
              </a:rPr>
              <a:t>de</a:t>
            </a:r>
            <a:r>
              <a:rPr dirty="0" sz="2500" spc="-125">
                <a:latin typeface="Cambria"/>
                <a:cs typeface="Cambria"/>
              </a:rPr>
              <a:t> </a:t>
            </a:r>
            <a:r>
              <a:rPr dirty="0" sz="2500" spc="-100">
                <a:latin typeface="Cambria"/>
                <a:cs typeface="Cambria"/>
              </a:rPr>
              <a:t>comprendre</a:t>
            </a:r>
            <a:r>
              <a:rPr dirty="0" sz="2500" spc="-10">
                <a:latin typeface="Cambria"/>
                <a:cs typeface="Cambria"/>
              </a:rPr>
              <a:t> </a:t>
            </a:r>
            <a:r>
              <a:rPr dirty="0" sz="2500" spc="-55">
                <a:latin typeface="Cambria"/>
                <a:cs typeface="Cambria"/>
              </a:rPr>
              <a:t>la</a:t>
            </a:r>
            <a:r>
              <a:rPr dirty="0" sz="2500" spc="-85">
                <a:latin typeface="Cambria"/>
                <a:cs typeface="Cambria"/>
              </a:rPr>
              <a:t> </a:t>
            </a:r>
            <a:r>
              <a:rPr dirty="0" sz="2500" spc="-70">
                <a:latin typeface="Cambria"/>
                <a:cs typeface="Cambria"/>
              </a:rPr>
              <a:t>psychologie</a:t>
            </a:r>
            <a:r>
              <a:rPr dirty="0" sz="2500" spc="15">
                <a:latin typeface="Cambria"/>
                <a:cs typeface="Cambria"/>
              </a:rPr>
              <a:t> </a:t>
            </a:r>
            <a:r>
              <a:rPr dirty="0" sz="2500" spc="-125">
                <a:latin typeface="Cambria"/>
                <a:cs typeface="Cambria"/>
              </a:rPr>
              <a:t>des</a:t>
            </a:r>
            <a:r>
              <a:rPr dirty="0" sz="2500" spc="-15">
                <a:latin typeface="Cambria"/>
                <a:cs typeface="Cambria"/>
              </a:rPr>
              <a:t> </a:t>
            </a:r>
            <a:r>
              <a:rPr dirty="0" sz="2500" spc="-85">
                <a:latin typeface="Cambria"/>
                <a:cs typeface="Cambria"/>
              </a:rPr>
              <a:t>‘habitants’</a:t>
            </a:r>
            <a:r>
              <a:rPr dirty="0" sz="2500" spc="-50">
                <a:latin typeface="Cambria"/>
                <a:cs typeface="Cambria"/>
              </a:rPr>
              <a:t> </a:t>
            </a:r>
            <a:r>
              <a:rPr dirty="0" sz="2500">
                <a:latin typeface="Cambria"/>
                <a:cs typeface="Cambria"/>
              </a:rPr>
              <a:t>de</a:t>
            </a:r>
            <a:r>
              <a:rPr dirty="0" sz="2500" spc="-55">
                <a:latin typeface="Cambria"/>
                <a:cs typeface="Cambria"/>
              </a:rPr>
              <a:t> </a:t>
            </a:r>
            <a:r>
              <a:rPr dirty="0" sz="2500" spc="-25">
                <a:latin typeface="Cambria"/>
                <a:cs typeface="Cambria"/>
              </a:rPr>
              <a:t>la </a:t>
            </a:r>
            <a:r>
              <a:rPr dirty="0" sz="2500" spc="-50">
                <a:latin typeface="Cambria"/>
                <a:cs typeface="Cambria"/>
              </a:rPr>
              <a:t>maison.</a:t>
            </a:r>
            <a:r>
              <a:rPr dirty="0" sz="2500" spc="-85">
                <a:latin typeface="Cambria"/>
                <a:cs typeface="Cambria"/>
              </a:rPr>
              <a:t> C'est</a:t>
            </a:r>
            <a:r>
              <a:rPr dirty="0" sz="2500" spc="15">
                <a:latin typeface="Cambria"/>
                <a:cs typeface="Cambria"/>
              </a:rPr>
              <a:t> </a:t>
            </a:r>
            <a:r>
              <a:rPr dirty="0" sz="2500" spc="-40">
                <a:latin typeface="Cambria"/>
                <a:cs typeface="Cambria"/>
              </a:rPr>
              <a:t>ce</a:t>
            </a:r>
            <a:r>
              <a:rPr dirty="0" sz="2500" spc="-125">
                <a:latin typeface="Cambria"/>
                <a:cs typeface="Cambria"/>
              </a:rPr>
              <a:t> </a:t>
            </a:r>
            <a:r>
              <a:rPr dirty="0" sz="2500" spc="-75">
                <a:latin typeface="Cambria"/>
                <a:cs typeface="Cambria"/>
              </a:rPr>
              <a:t>qu'on</a:t>
            </a:r>
            <a:r>
              <a:rPr dirty="0" sz="2500" spc="-20">
                <a:latin typeface="Cambria"/>
                <a:cs typeface="Cambria"/>
              </a:rPr>
              <a:t> </a:t>
            </a:r>
            <a:r>
              <a:rPr dirty="0" sz="2500" spc="-90">
                <a:latin typeface="Cambria"/>
                <a:cs typeface="Cambria"/>
              </a:rPr>
              <a:t>appelle</a:t>
            </a:r>
            <a:r>
              <a:rPr dirty="0" sz="2500" spc="-15">
                <a:latin typeface="Cambria"/>
                <a:cs typeface="Cambria"/>
              </a:rPr>
              <a:t> </a:t>
            </a:r>
            <a:r>
              <a:rPr dirty="0" sz="2500" spc="-25">
                <a:latin typeface="Cambria"/>
                <a:cs typeface="Cambria"/>
              </a:rPr>
              <a:t>la</a:t>
            </a:r>
            <a:r>
              <a:rPr dirty="0" sz="2500">
                <a:latin typeface="Cambria"/>
                <a:cs typeface="Cambria"/>
              </a:rPr>
              <a:t>	</a:t>
            </a:r>
            <a:r>
              <a:rPr dirty="0" sz="2500" spc="-25">
                <a:solidFill>
                  <a:srgbClr val="A7875B"/>
                </a:solidFill>
                <a:latin typeface="Cambria"/>
                <a:cs typeface="Cambria"/>
              </a:rPr>
              <a:t>.i</a:t>
            </a:r>
            <a:r>
              <a:rPr dirty="0" sz="2500">
                <a:solidFill>
                  <a:srgbClr val="A7875B"/>
                </a:solidFill>
                <a:latin typeface="Cambria"/>
                <a:cs typeface="Cambria"/>
              </a:rPr>
              <a:t>	</a:t>
            </a:r>
            <a:r>
              <a:rPr dirty="0" sz="2500" spc="-484">
                <a:solidFill>
                  <a:srgbClr val="AF8C52"/>
                </a:solidFill>
                <a:latin typeface="Cambria"/>
                <a:cs typeface="Cambria"/>
              </a:rPr>
              <a:t>!</a:t>
            </a:r>
            <a:r>
              <a:rPr dirty="0" sz="2500">
                <a:solidFill>
                  <a:srgbClr val="AF8C52"/>
                </a:solidFill>
                <a:latin typeface="Cambria"/>
                <a:cs typeface="Cambria"/>
              </a:rPr>
              <a:t>	</a:t>
            </a:r>
            <a:r>
              <a:rPr dirty="0" sz="2500" spc="-25">
                <a:solidFill>
                  <a:srgbClr val="A88C5D"/>
                </a:solidFill>
                <a:latin typeface="Cambria"/>
                <a:cs typeface="Cambria"/>
              </a:rPr>
              <a:t>:'</a:t>
            </a:r>
            <a:endParaRPr sz="2500">
              <a:latin typeface="Cambria"/>
              <a:cs typeface="Cambri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171343" y="5151396"/>
            <a:ext cx="7290434" cy="2295525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256540" marR="282575" indent="-244475">
              <a:lnSpc>
                <a:spcPct val="103499"/>
              </a:lnSpc>
              <a:spcBef>
                <a:spcPts val="185"/>
              </a:spcBef>
              <a:buChar char="•"/>
              <a:tabLst>
                <a:tab pos="261620" algn="l"/>
              </a:tabLst>
            </a:pPr>
            <a:r>
              <a:rPr dirty="0" sz="2400" spc="-10">
                <a:latin typeface="Cambria"/>
                <a:cs typeface="Cambria"/>
              </a:rPr>
              <a:t>Comprendre</a:t>
            </a:r>
            <a:r>
              <a:rPr dirty="0" sz="2400" spc="-25">
                <a:latin typeface="Cambria"/>
                <a:cs typeface="Cambria"/>
              </a:rPr>
              <a:t> </a:t>
            </a:r>
            <a:r>
              <a:rPr dirty="0" sz="2400">
                <a:latin typeface="Cambria"/>
                <a:cs typeface="Cambria"/>
              </a:rPr>
              <a:t>les</a:t>
            </a:r>
            <a:r>
              <a:rPr dirty="0" sz="2400" spc="-130">
                <a:latin typeface="Cambria"/>
                <a:cs typeface="Cambria"/>
              </a:rPr>
              <a:t> </a:t>
            </a:r>
            <a:r>
              <a:rPr dirty="0" sz="2400" spc="-10">
                <a:latin typeface="Cambria"/>
                <a:cs typeface="Cambria"/>
              </a:rPr>
              <a:t>résistances</a:t>
            </a:r>
            <a:r>
              <a:rPr dirty="0" sz="2400" spc="5">
                <a:latin typeface="Cambria"/>
                <a:cs typeface="Cambria"/>
              </a:rPr>
              <a:t> </a:t>
            </a:r>
            <a:r>
              <a:rPr dirty="0" sz="2400">
                <a:latin typeface="Cambria"/>
                <a:cs typeface="Cambria"/>
              </a:rPr>
              <a:t>:</a:t>
            </a:r>
            <a:r>
              <a:rPr dirty="0" sz="2400" spc="-85">
                <a:latin typeface="Cambria"/>
                <a:cs typeface="Cambria"/>
              </a:rPr>
              <a:t> </a:t>
            </a:r>
            <a:r>
              <a:rPr dirty="0" sz="2400" spc="-35">
                <a:latin typeface="Cambria"/>
                <a:cs typeface="Cambria"/>
              </a:rPr>
              <a:t>Pourquoi</a:t>
            </a:r>
            <a:r>
              <a:rPr dirty="0" sz="2400" spc="-20">
                <a:latin typeface="Cambria"/>
                <a:cs typeface="Cambria"/>
              </a:rPr>
              <a:t> </a:t>
            </a:r>
            <a:r>
              <a:rPr dirty="0" sz="2400">
                <a:latin typeface="Cambria"/>
                <a:cs typeface="Cambria"/>
              </a:rPr>
              <a:t>les</a:t>
            </a:r>
            <a:r>
              <a:rPr dirty="0" sz="2400" spc="-130">
                <a:latin typeface="Cambria"/>
                <a:cs typeface="Cambria"/>
              </a:rPr>
              <a:t> </a:t>
            </a:r>
            <a:r>
              <a:rPr dirty="0" sz="2400" spc="-20">
                <a:latin typeface="Cambria"/>
                <a:cs typeface="Cambria"/>
              </a:rPr>
              <a:t>gens </a:t>
            </a:r>
            <a:r>
              <a:rPr dirty="0" sz="2400" spc="-20">
                <a:latin typeface="Cambria"/>
                <a:cs typeface="Cambria"/>
              </a:rPr>
              <a:t>	</a:t>
            </a:r>
            <a:r>
              <a:rPr dirty="0" sz="2350" spc="-35">
                <a:latin typeface="Cambria"/>
                <a:cs typeface="Cambria"/>
              </a:rPr>
              <a:t>s'opposent-</a:t>
            </a:r>
            <a:r>
              <a:rPr dirty="0" sz="2350" spc="-10">
                <a:latin typeface="Cambria"/>
                <a:cs typeface="Cambria"/>
              </a:rPr>
              <a:t>ils</a:t>
            </a:r>
            <a:r>
              <a:rPr dirty="0" sz="2350" spc="-120">
                <a:latin typeface="Cambria"/>
                <a:cs typeface="Cambria"/>
              </a:rPr>
              <a:t> </a:t>
            </a:r>
            <a:r>
              <a:rPr dirty="0" sz="2350">
                <a:latin typeface="Cambria"/>
                <a:cs typeface="Cambria"/>
              </a:rPr>
              <a:t>au</a:t>
            </a:r>
            <a:r>
              <a:rPr dirty="0" sz="2350" spc="-85">
                <a:latin typeface="Cambria"/>
                <a:cs typeface="Cambria"/>
              </a:rPr>
              <a:t> </a:t>
            </a:r>
            <a:r>
              <a:rPr dirty="0" sz="2350">
                <a:latin typeface="Cambria"/>
                <a:cs typeface="Cambria"/>
              </a:rPr>
              <a:t>changement,</a:t>
            </a:r>
            <a:r>
              <a:rPr dirty="0" sz="2350" spc="145">
                <a:latin typeface="Cambria"/>
                <a:cs typeface="Cambria"/>
              </a:rPr>
              <a:t> </a:t>
            </a:r>
            <a:r>
              <a:rPr dirty="0" sz="2350">
                <a:latin typeface="Cambria"/>
                <a:cs typeface="Cambria"/>
              </a:rPr>
              <a:t>même</a:t>
            </a:r>
            <a:r>
              <a:rPr dirty="0" sz="2350" spc="20">
                <a:latin typeface="Cambria"/>
                <a:cs typeface="Cambria"/>
              </a:rPr>
              <a:t> </a:t>
            </a:r>
            <a:r>
              <a:rPr dirty="0" sz="2350">
                <a:latin typeface="Cambria"/>
                <a:cs typeface="Cambria"/>
              </a:rPr>
              <a:t>s'il</a:t>
            </a:r>
            <a:r>
              <a:rPr dirty="0" sz="2350" spc="-65">
                <a:latin typeface="Cambria"/>
                <a:cs typeface="Cambria"/>
              </a:rPr>
              <a:t> </a:t>
            </a:r>
            <a:r>
              <a:rPr dirty="0" sz="2350" spc="-10">
                <a:latin typeface="Cambria"/>
                <a:cs typeface="Cambria"/>
              </a:rPr>
              <a:t>est </a:t>
            </a:r>
            <a:r>
              <a:rPr dirty="0" sz="2350">
                <a:latin typeface="Cambria"/>
                <a:cs typeface="Cambria"/>
              </a:rPr>
              <a:t>logique</a:t>
            </a:r>
            <a:r>
              <a:rPr dirty="0" sz="2350" spc="50">
                <a:latin typeface="Cambria"/>
                <a:cs typeface="Cambria"/>
              </a:rPr>
              <a:t> </a:t>
            </a:r>
            <a:r>
              <a:rPr dirty="0" sz="2350" spc="-50">
                <a:latin typeface="Cambria"/>
                <a:cs typeface="Cambria"/>
              </a:rPr>
              <a:t>? </a:t>
            </a:r>
            <a:r>
              <a:rPr dirty="0" sz="2350" spc="-50">
                <a:latin typeface="Cambria"/>
                <a:cs typeface="Cambria"/>
              </a:rPr>
              <a:t>	</a:t>
            </a:r>
            <a:r>
              <a:rPr dirty="0" sz="2400" spc="-55">
                <a:latin typeface="Cambria"/>
                <a:cs typeface="Cambria"/>
              </a:rPr>
              <a:t>(Peur,</a:t>
            </a:r>
            <a:r>
              <a:rPr dirty="0" sz="2400" spc="-15">
                <a:latin typeface="Cambria"/>
                <a:cs typeface="Cambria"/>
              </a:rPr>
              <a:t> </a:t>
            </a:r>
            <a:r>
              <a:rPr dirty="0" sz="2400" spc="-20">
                <a:latin typeface="Cambria"/>
                <a:cs typeface="Cambria"/>
              </a:rPr>
              <a:t>habitude,</a:t>
            </a:r>
            <a:r>
              <a:rPr dirty="0" sz="2400" spc="5">
                <a:latin typeface="Cambria"/>
                <a:cs typeface="Cambria"/>
              </a:rPr>
              <a:t> </a:t>
            </a:r>
            <a:r>
              <a:rPr dirty="0" sz="2400" spc="-45">
                <a:latin typeface="Cambria"/>
                <a:cs typeface="Cambria"/>
              </a:rPr>
              <a:t>perte</a:t>
            </a:r>
            <a:r>
              <a:rPr dirty="0" sz="2400" spc="-85">
                <a:latin typeface="Cambria"/>
                <a:cs typeface="Cambria"/>
              </a:rPr>
              <a:t> </a:t>
            </a:r>
            <a:r>
              <a:rPr dirty="0" sz="2400">
                <a:latin typeface="Cambria"/>
                <a:cs typeface="Cambria"/>
              </a:rPr>
              <a:t>de</a:t>
            </a:r>
            <a:r>
              <a:rPr dirty="0" sz="2400" spc="-70">
                <a:latin typeface="Cambria"/>
                <a:cs typeface="Cambria"/>
              </a:rPr>
              <a:t> </a:t>
            </a:r>
            <a:r>
              <a:rPr dirty="0" sz="2400" spc="-10">
                <a:latin typeface="Cambria"/>
                <a:cs typeface="Cambria"/>
              </a:rPr>
              <a:t>pouvoir).</a:t>
            </a:r>
            <a:endParaRPr sz="2400">
              <a:latin typeface="Cambria"/>
              <a:cs typeface="Cambria"/>
            </a:endParaRPr>
          </a:p>
          <a:p>
            <a:pPr marL="248285" marR="5080" indent="-223520">
              <a:lnSpc>
                <a:spcPct val="100299"/>
              </a:lnSpc>
              <a:spcBef>
                <a:spcPts val="110"/>
              </a:spcBef>
              <a:buChar char="•"/>
              <a:tabLst>
                <a:tab pos="248285" algn="l"/>
                <a:tab pos="260350" algn="l"/>
                <a:tab pos="2797810" algn="l"/>
                <a:tab pos="4689475" algn="l"/>
              </a:tabLst>
            </a:pPr>
            <a:r>
              <a:rPr dirty="0" sz="2400">
                <a:latin typeface="Cambria"/>
                <a:cs typeface="Cambria"/>
              </a:rPr>
              <a:t>	Accompagner</a:t>
            </a:r>
            <a:r>
              <a:rPr dirty="0" sz="2400" spc="-20">
                <a:latin typeface="Cambria"/>
                <a:cs typeface="Cambria"/>
              </a:rPr>
              <a:t> </a:t>
            </a:r>
            <a:r>
              <a:rPr dirty="0" sz="2400">
                <a:latin typeface="Cambria"/>
                <a:cs typeface="Cambria"/>
              </a:rPr>
              <a:t>la</a:t>
            </a:r>
            <a:r>
              <a:rPr dirty="0" sz="2400" spc="-130">
                <a:latin typeface="Cambria"/>
                <a:cs typeface="Cambria"/>
              </a:rPr>
              <a:t> </a:t>
            </a:r>
            <a:r>
              <a:rPr dirty="0" sz="2400" spc="-20">
                <a:latin typeface="Cambria"/>
                <a:cs typeface="Cambria"/>
              </a:rPr>
              <a:t>transition</a:t>
            </a:r>
            <a:r>
              <a:rPr dirty="0" sz="2400" spc="-5">
                <a:latin typeface="Cambria"/>
                <a:cs typeface="Cambria"/>
              </a:rPr>
              <a:t> </a:t>
            </a:r>
            <a:r>
              <a:rPr dirty="0" sz="2400">
                <a:latin typeface="Cambria"/>
                <a:cs typeface="Cambria"/>
              </a:rPr>
              <a:t>:</a:t>
            </a:r>
            <a:r>
              <a:rPr dirty="0" sz="2400" spc="10">
                <a:latin typeface="Cambria"/>
                <a:cs typeface="Cambria"/>
              </a:rPr>
              <a:t> </a:t>
            </a:r>
            <a:r>
              <a:rPr dirty="0" sz="2400">
                <a:latin typeface="Cambria"/>
                <a:cs typeface="Cambria"/>
              </a:rPr>
              <a:t>Le</a:t>
            </a:r>
            <a:r>
              <a:rPr dirty="0" sz="2400" spc="-55">
                <a:latin typeface="Cambria"/>
                <a:cs typeface="Cambria"/>
              </a:rPr>
              <a:t> </a:t>
            </a:r>
            <a:r>
              <a:rPr dirty="0" sz="2400" spc="-35">
                <a:latin typeface="Cambria"/>
                <a:cs typeface="Cambria"/>
              </a:rPr>
              <a:t>modèle</a:t>
            </a:r>
            <a:r>
              <a:rPr dirty="0" sz="2400" spc="40">
                <a:latin typeface="Cambria"/>
                <a:cs typeface="Cambria"/>
              </a:rPr>
              <a:t> </a:t>
            </a:r>
            <a:r>
              <a:rPr dirty="0" sz="2400" spc="-55">
                <a:latin typeface="Cambria"/>
                <a:cs typeface="Cambria"/>
              </a:rPr>
              <a:t>de</a:t>
            </a:r>
            <a:r>
              <a:rPr dirty="0" sz="2400" spc="-75">
                <a:latin typeface="Cambria"/>
                <a:cs typeface="Cambria"/>
              </a:rPr>
              <a:t> </a:t>
            </a:r>
            <a:r>
              <a:rPr dirty="0" sz="2400" spc="-10">
                <a:latin typeface="Cambria"/>
                <a:cs typeface="Cambria"/>
              </a:rPr>
              <a:t>Lewin </a:t>
            </a:r>
            <a:r>
              <a:rPr dirty="0" sz="2500" spc="-10">
                <a:latin typeface="Cambria"/>
                <a:cs typeface="Cambria"/>
              </a:rPr>
              <a:t>(Décristallisation</a:t>
            </a:r>
            <a:r>
              <a:rPr dirty="0" sz="2500">
                <a:latin typeface="Cambria"/>
                <a:cs typeface="Cambria"/>
              </a:rPr>
              <a:t>	</a:t>
            </a:r>
            <a:r>
              <a:rPr dirty="0" sz="2500" spc="-10">
                <a:latin typeface="Cambria"/>
                <a:cs typeface="Cambria"/>
              </a:rPr>
              <a:t>Mouvement</a:t>
            </a:r>
            <a:r>
              <a:rPr dirty="0" sz="2500">
                <a:latin typeface="Cambria"/>
                <a:cs typeface="Cambria"/>
              </a:rPr>
              <a:t>	</a:t>
            </a:r>
            <a:r>
              <a:rPr dirty="0" sz="2500" spc="-85">
                <a:latin typeface="Cambria"/>
                <a:cs typeface="Cambria"/>
              </a:rPr>
              <a:t>Recristallisation)</a:t>
            </a:r>
            <a:r>
              <a:rPr dirty="0" sz="2500" spc="-70">
                <a:latin typeface="Cambria"/>
                <a:cs typeface="Cambria"/>
              </a:rPr>
              <a:t> </a:t>
            </a:r>
            <a:r>
              <a:rPr dirty="0" sz="2500" spc="-40">
                <a:latin typeface="Cambria"/>
                <a:cs typeface="Cambria"/>
              </a:rPr>
              <a:t>est </a:t>
            </a:r>
            <a:r>
              <a:rPr dirty="0" sz="2400" spc="-20">
                <a:latin typeface="Cambria"/>
                <a:cs typeface="Cambria"/>
              </a:rPr>
              <a:t>un</a:t>
            </a:r>
            <a:r>
              <a:rPr dirty="0" sz="2400" spc="-114">
                <a:latin typeface="Cambria"/>
                <a:cs typeface="Cambria"/>
              </a:rPr>
              <a:t> </a:t>
            </a:r>
            <a:r>
              <a:rPr dirty="0" sz="2400" spc="-20">
                <a:latin typeface="Cambria"/>
                <a:cs typeface="Cambria"/>
              </a:rPr>
              <a:t>outil</a:t>
            </a:r>
            <a:r>
              <a:rPr dirty="0" sz="2400" spc="-110">
                <a:latin typeface="Cambria"/>
                <a:cs typeface="Cambria"/>
              </a:rPr>
              <a:t> </a:t>
            </a:r>
            <a:r>
              <a:rPr dirty="0" sz="2400" spc="-10">
                <a:latin typeface="Cambria"/>
                <a:cs typeface="Cambria"/>
              </a:rPr>
              <a:t>classique</a:t>
            </a:r>
            <a:r>
              <a:rPr dirty="0" sz="2400" spc="-75">
                <a:latin typeface="Cambria"/>
                <a:cs typeface="Cambria"/>
              </a:rPr>
              <a:t> </a:t>
            </a:r>
            <a:r>
              <a:rPr dirty="0" sz="2400" spc="-25">
                <a:latin typeface="Cambria"/>
                <a:cs typeface="Cambria"/>
              </a:rPr>
              <a:t>pour</a:t>
            </a:r>
            <a:r>
              <a:rPr dirty="0" sz="2400" spc="-70">
                <a:latin typeface="Cambria"/>
                <a:cs typeface="Cambria"/>
              </a:rPr>
              <a:t> </a:t>
            </a:r>
            <a:r>
              <a:rPr dirty="0" sz="2400" spc="-35">
                <a:latin typeface="Cambria"/>
                <a:cs typeface="Cambria"/>
              </a:rPr>
              <a:t>penser</a:t>
            </a:r>
            <a:r>
              <a:rPr dirty="0" sz="2400" spc="-50">
                <a:latin typeface="Cambria"/>
                <a:cs typeface="Cambria"/>
              </a:rPr>
              <a:t> </a:t>
            </a:r>
            <a:r>
              <a:rPr dirty="0" sz="2400" spc="-10">
                <a:latin typeface="Cambria"/>
                <a:cs typeface="Cambria"/>
              </a:rPr>
              <a:t>l'accompagnement.</a:t>
            </a:r>
            <a:endParaRPr sz="2400">
              <a:latin typeface="Cambria"/>
              <a:cs typeface="Cambri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170701" y="7423150"/>
            <a:ext cx="7379970" cy="773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244475" marR="5080" indent="-244475">
              <a:lnSpc>
                <a:spcPct val="100000"/>
              </a:lnSpc>
              <a:spcBef>
                <a:spcPts val="100"/>
              </a:spcBef>
              <a:buChar char="•"/>
              <a:tabLst>
                <a:tab pos="244475" algn="l"/>
              </a:tabLst>
            </a:pPr>
            <a:r>
              <a:rPr dirty="0" sz="2500">
                <a:latin typeface="Cambria"/>
                <a:cs typeface="Cambria"/>
              </a:rPr>
              <a:t>Le</a:t>
            </a:r>
            <a:r>
              <a:rPr dirty="0" sz="2500" spc="-60">
                <a:latin typeface="Cambria"/>
                <a:cs typeface="Cambria"/>
              </a:rPr>
              <a:t> </a:t>
            </a:r>
            <a:r>
              <a:rPr dirty="0" sz="2500" spc="-95">
                <a:latin typeface="Cambria"/>
                <a:cs typeface="Cambria"/>
              </a:rPr>
              <a:t>rôle</a:t>
            </a:r>
            <a:r>
              <a:rPr dirty="0" sz="2500" spc="-25">
                <a:latin typeface="Cambria"/>
                <a:cs typeface="Cambria"/>
              </a:rPr>
              <a:t> </a:t>
            </a:r>
            <a:r>
              <a:rPr dirty="0" sz="2500" spc="-45">
                <a:latin typeface="Cambria"/>
                <a:cs typeface="Cambria"/>
              </a:rPr>
              <a:t>du</a:t>
            </a:r>
            <a:r>
              <a:rPr dirty="0" sz="2500" spc="-85">
                <a:latin typeface="Cambria"/>
                <a:cs typeface="Cambria"/>
              </a:rPr>
              <a:t> </a:t>
            </a:r>
            <a:r>
              <a:rPr dirty="0" sz="2500" spc="-70">
                <a:latin typeface="Cambria"/>
                <a:cs typeface="Cambria"/>
              </a:rPr>
              <a:t>leadership</a:t>
            </a:r>
            <a:r>
              <a:rPr dirty="0" sz="2500" spc="-40">
                <a:latin typeface="Cambria"/>
                <a:cs typeface="Cambria"/>
              </a:rPr>
              <a:t> </a:t>
            </a:r>
            <a:r>
              <a:rPr dirty="0" sz="2500">
                <a:latin typeface="Cambria"/>
                <a:cs typeface="Cambria"/>
              </a:rPr>
              <a:t>:</a:t>
            </a:r>
            <a:r>
              <a:rPr dirty="0" sz="2500" spc="-5">
                <a:latin typeface="Cambria"/>
                <a:cs typeface="Cambria"/>
              </a:rPr>
              <a:t> </a:t>
            </a:r>
            <a:r>
              <a:rPr dirty="0" sz="2500" spc="-35">
                <a:latin typeface="Cambria"/>
                <a:cs typeface="Cambria"/>
              </a:rPr>
              <a:t>Un</a:t>
            </a:r>
            <a:r>
              <a:rPr dirty="0" sz="2500" spc="15">
                <a:latin typeface="Cambria"/>
                <a:cs typeface="Cambria"/>
              </a:rPr>
              <a:t> </a:t>
            </a:r>
            <a:r>
              <a:rPr dirty="0" sz="2500" spc="-110">
                <a:latin typeface="Cambria"/>
                <a:cs typeface="Cambria"/>
              </a:rPr>
              <a:t>leader</a:t>
            </a:r>
            <a:r>
              <a:rPr dirty="0" sz="2500" spc="20">
                <a:latin typeface="Cambria"/>
                <a:cs typeface="Cambria"/>
              </a:rPr>
              <a:t> </a:t>
            </a:r>
            <a:r>
              <a:rPr dirty="0" sz="2500" spc="-90">
                <a:latin typeface="Cambria"/>
                <a:cs typeface="Cambria"/>
              </a:rPr>
              <a:t>‘transformationnel’</a:t>
            </a:r>
            <a:r>
              <a:rPr dirty="0" sz="2500" spc="-155">
                <a:latin typeface="Cambria"/>
                <a:cs typeface="Cambria"/>
              </a:rPr>
              <a:t> </a:t>
            </a:r>
            <a:r>
              <a:rPr dirty="0" sz="2500" spc="-25">
                <a:latin typeface="Cambria"/>
                <a:cs typeface="Cambria"/>
              </a:rPr>
              <a:t>est</a:t>
            </a:r>
            <a:endParaRPr sz="2500">
              <a:latin typeface="Cambria"/>
              <a:cs typeface="Cambria"/>
            </a:endParaRPr>
          </a:p>
          <a:p>
            <a:pPr algn="r" marR="26670">
              <a:lnSpc>
                <a:spcPct val="100000"/>
              </a:lnSpc>
            </a:pPr>
            <a:r>
              <a:rPr dirty="0" sz="2400" spc="-35">
                <a:latin typeface="Cambria"/>
                <a:cs typeface="Cambria"/>
              </a:rPr>
              <a:t>essentiel</a:t>
            </a:r>
            <a:r>
              <a:rPr dirty="0" sz="2400">
                <a:latin typeface="Cambria"/>
                <a:cs typeface="Cambria"/>
              </a:rPr>
              <a:t> </a:t>
            </a:r>
            <a:r>
              <a:rPr dirty="0" sz="2400" spc="-20">
                <a:latin typeface="Cambria"/>
                <a:cs typeface="Cambria"/>
              </a:rPr>
              <a:t>pour</a:t>
            </a:r>
            <a:r>
              <a:rPr dirty="0" sz="2400" spc="-65">
                <a:latin typeface="Cambria"/>
                <a:cs typeface="Cambria"/>
              </a:rPr>
              <a:t> </a:t>
            </a:r>
            <a:r>
              <a:rPr dirty="0" sz="2400" spc="-60">
                <a:latin typeface="Cambria"/>
                <a:cs typeface="Cambria"/>
              </a:rPr>
              <a:t>porter</a:t>
            </a:r>
            <a:r>
              <a:rPr dirty="0" sz="2400" spc="10">
                <a:latin typeface="Cambria"/>
                <a:cs typeface="Cambria"/>
              </a:rPr>
              <a:t> </a:t>
            </a:r>
            <a:r>
              <a:rPr dirty="0" sz="2400">
                <a:latin typeface="Cambria"/>
                <a:cs typeface="Cambria"/>
              </a:rPr>
              <a:t>la</a:t>
            </a:r>
            <a:r>
              <a:rPr dirty="0" sz="2400" spc="-130">
                <a:latin typeface="Cambria"/>
                <a:cs typeface="Cambria"/>
              </a:rPr>
              <a:t> </a:t>
            </a:r>
            <a:r>
              <a:rPr dirty="0" sz="2400" spc="-30">
                <a:latin typeface="Cambria"/>
                <a:cs typeface="Cambria"/>
              </a:rPr>
              <a:t>vision</a:t>
            </a:r>
            <a:r>
              <a:rPr dirty="0" sz="2400" spc="-105">
                <a:latin typeface="Cambria"/>
                <a:cs typeface="Cambria"/>
              </a:rPr>
              <a:t> </a:t>
            </a:r>
            <a:r>
              <a:rPr dirty="0" sz="2400" spc="-20">
                <a:latin typeface="Cambria"/>
                <a:cs typeface="Cambria"/>
              </a:rPr>
              <a:t>et</a:t>
            </a:r>
            <a:r>
              <a:rPr dirty="0" sz="2400" spc="-90">
                <a:latin typeface="Cambria"/>
                <a:cs typeface="Cambria"/>
              </a:rPr>
              <a:t> </a:t>
            </a:r>
            <a:r>
              <a:rPr dirty="0" sz="2400" spc="-45">
                <a:latin typeface="Cambria"/>
                <a:cs typeface="Cambria"/>
              </a:rPr>
              <a:t>embarquer</a:t>
            </a:r>
            <a:r>
              <a:rPr dirty="0" sz="2400" spc="95">
                <a:latin typeface="Cambria"/>
                <a:cs typeface="Cambria"/>
              </a:rPr>
              <a:t> </a:t>
            </a:r>
            <a:r>
              <a:rPr dirty="0" sz="2400">
                <a:latin typeface="Cambria"/>
                <a:cs typeface="Cambria"/>
              </a:rPr>
              <a:t>les</a:t>
            </a:r>
            <a:r>
              <a:rPr dirty="0" sz="2400" spc="-100">
                <a:latin typeface="Cambria"/>
                <a:cs typeface="Cambria"/>
              </a:rPr>
              <a:t> </a:t>
            </a:r>
            <a:r>
              <a:rPr dirty="0" sz="2400" spc="-10">
                <a:latin typeface="Cambria"/>
                <a:cs typeface="Cambria"/>
              </a:rPr>
              <a:t>équipes.</a:t>
            </a:r>
            <a:endParaRPr sz="2400">
              <a:latin typeface="Cambria"/>
              <a:cs typeface="Cambri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522714" y="5211586"/>
            <a:ext cx="1811020" cy="3327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000" spc="-10">
                <a:solidFill>
                  <a:srgbClr val="363636"/>
                </a:solidFill>
                <a:latin typeface="Cambria"/>
                <a:cs typeface="Cambria"/>
              </a:rPr>
              <a:t>Decristallisation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2329788" y="6545085"/>
            <a:ext cx="1317625" cy="3327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000" spc="-10">
                <a:solidFill>
                  <a:srgbClr val="464646"/>
                </a:solidFill>
                <a:latin typeface="Cambria"/>
                <a:cs typeface="Cambria"/>
              </a:rPr>
              <a:t>Mouvement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4691487" y="7853185"/>
            <a:ext cx="1788160" cy="3327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000" spc="-50">
                <a:solidFill>
                  <a:srgbClr val="777777"/>
                </a:solidFill>
                <a:latin typeface="Cambria"/>
                <a:cs typeface="Cambria"/>
              </a:rPr>
              <a:t>Rec</a:t>
            </a:r>
            <a:r>
              <a:rPr dirty="0" sz="2000" spc="-185">
                <a:solidFill>
                  <a:srgbClr val="777777"/>
                </a:solidFill>
                <a:latin typeface="Cambria"/>
                <a:cs typeface="Cambria"/>
              </a:rPr>
              <a:t> </a:t>
            </a:r>
            <a:r>
              <a:rPr dirty="0" sz="2000" spc="-10">
                <a:solidFill>
                  <a:srgbClr val="383838"/>
                </a:solidFill>
                <a:latin typeface="Cambria"/>
                <a:cs typeface="Cambria"/>
              </a:rPr>
              <a:t>ristallisation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5707030" y="9439980"/>
            <a:ext cx="125730" cy="2266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-50">
                <a:latin typeface="Cambria"/>
                <a:cs typeface="Cambria"/>
              </a:rPr>
              <a:t>G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6348023" y="9439980"/>
            <a:ext cx="996950" cy="2266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-10">
                <a:latin typeface="Cambria"/>
                <a:cs typeface="Cambria"/>
              </a:rPr>
              <a:t>NotebookLM</a:t>
            </a:r>
            <a:endParaRPr sz="13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184989" y="835730"/>
            <a:ext cx="6859905" cy="1483995"/>
          </a:xfrm>
          <a:prstGeom prst="rect"/>
        </p:spPr>
        <p:txBody>
          <a:bodyPr wrap="square" lIns="0" tIns="107950" rIns="0" bIns="0" rtlCol="0" vert="horz">
            <a:spAutoFit/>
          </a:bodyPr>
          <a:lstStyle/>
          <a:p>
            <a:pPr marL="12700" marR="5080" indent="19050">
              <a:lnSpc>
                <a:spcPts val="5400"/>
              </a:lnSpc>
              <a:spcBef>
                <a:spcPts val="850"/>
              </a:spcBef>
            </a:pPr>
            <a:r>
              <a:rPr dirty="0" sz="5050" spc="-240">
                <a:solidFill>
                  <a:srgbClr val="2F2F2F"/>
                </a:solidFill>
              </a:rPr>
              <a:t>Vous</a:t>
            </a:r>
            <a:r>
              <a:rPr dirty="0" sz="5050" spc="-175">
                <a:solidFill>
                  <a:srgbClr val="2F2F2F"/>
                </a:solidFill>
              </a:rPr>
              <a:t> </a:t>
            </a:r>
            <a:r>
              <a:rPr dirty="0" sz="5050" spc="-75">
                <a:solidFill>
                  <a:srgbClr val="2B2B2B"/>
                </a:solidFill>
              </a:rPr>
              <a:t>êtes</a:t>
            </a:r>
            <a:r>
              <a:rPr dirty="0" sz="5050" spc="-315">
                <a:solidFill>
                  <a:srgbClr val="2B2B2B"/>
                </a:solidFill>
              </a:rPr>
              <a:t> </a:t>
            </a:r>
            <a:r>
              <a:rPr dirty="0" sz="5050" spc="-30">
                <a:solidFill>
                  <a:srgbClr val="2B2B2B"/>
                </a:solidFill>
              </a:rPr>
              <a:t>les</a:t>
            </a:r>
            <a:r>
              <a:rPr dirty="0" sz="5050" spc="-355">
                <a:solidFill>
                  <a:srgbClr val="2B2B2B"/>
                </a:solidFill>
              </a:rPr>
              <a:t> </a:t>
            </a:r>
            <a:r>
              <a:rPr dirty="0" sz="5050" spc="-40">
                <a:solidFill>
                  <a:srgbClr val="2B2B2B"/>
                </a:solidFill>
              </a:rPr>
              <a:t>architectes </a:t>
            </a:r>
            <a:r>
              <a:rPr dirty="0" sz="5050" spc="-95">
                <a:solidFill>
                  <a:srgbClr val="2D2D2D"/>
                </a:solidFill>
              </a:rPr>
              <a:t>de</a:t>
            </a:r>
            <a:r>
              <a:rPr dirty="0" sz="5050" spc="-425">
                <a:solidFill>
                  <a:srgbClr val="2D2D2D"/>
                </a:solidFill>
              </a:rPr>
              <a:t> </a:t>
            </a:r>
            <a:r>
              <a:rPr dirty="0" sz="5050" spc="-50">
                <a:solidFill>
                  <a:srgbClr val="2B2B2B"/>
                </a:solidFill>
              </a:rPr>
              <a:t>la</a:t>
            </a:r>
            <a:r>
              <a:rPr dirty="0" sz="5050" spc="-375">
                <a:solidFill>
                  <a:srgbClr val="2B2B2B"/>
                </a:solidFill>
              </a:rPr>
              <a:t> </a:t>
            </a:r>
            <a:r>
              <a:rPr dirty="0" sz="5050" spc="-40">
                <a:solidFill>
                  <a:srgbClr val="282828"/>
                </a:solidFill>
              </a:rPr>
              <a:t>réussite</a:t>
            </a:r>
            <a:r>
              <a:rPr dirty="0" sz="5050" spc="-260">
                <a:solidFill>
                  <a:srgbClr val="282828"/>
                </a:solidFill>
              </a:rPr>
              <a:t> </a:t>
            </a:r>
            <a:r>
              <a:rPr dirty="0" sz="5050" spc="-95">
                <a:solidFill>
                  <a:srgbClr val="343434"/>
                </a:solidFill>
              </a:rPr>
              <a:t>de</a:t>
            </a:r>
            <a:r>
              <a:rPr dirty="0" sz="5050" spc="-375">
                <a:solidFill>
                  <a:srgbClr val="343434"/>
                </a:solidFill>
              </a:rPr>
              <a:t> </a:t>
            </a:r>
            <a:r>
              <a:rPr dirty="0" sz="5050" spc="-75">
                <a:solidFill>
                  <a:srgbClr val="2D2D2D"/>
                </a:solidFill>
              </a:rPr>
              <a:t>demain.</a:t>
            </a:r>
            <a:endParaRPr sz="5050"/>
          </a:p>
        </p:txBody>
      </p:sp>
      <p:sp>
        <p:nvSpPr>
          <p:cNvPr id="4" name="object 4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8415" rIns="0" bIns="0" rtlCol="0" vert="horz">
            <a:spAutoFit/>
          </a:bodyPr>
          <a:lstStyle/>
          <a:p>
            <a:pPr marL="12700" marR="497205" indent="1905">
              <a:lnSpc>
                <a:spcPct val="104600"/>
              </a:lnSpc>
              <a:spcBef>
                <a:spcPts val="145"/>
              </a:spcBef>
            </a:pPr>
            <a:r>
              <a:rPr dirty="0"/>
              <a:t>Une</a:t>
            </a:r>
            <a:r>
              <a:rPr dirty="0" spc="-130"/>
              <a:t> </a:t>
            </a:r>
            <a:r>
              <a:rPr dirty="0" spc="-70"/>
              <a:t>recommandation</a:t>
            </a:r>
            <a:r>
              <a:rPr dirty="0" spc="-85"/>
              <a:t> d'évolution</a:t>
            </a:r>
            <a:r>
              <a:rPr dirty="0" spc="35"/>
              <a:t> </a:t>
            </a:r>
            <a:r>
              <a:rPr dirty="0" spc="-70"/>
              <a:t>structurelle</a:t>
            </a:r>
            <a:r>
              <a:rPr dirty="0" spc="70"/>
              <a:t> </a:t>
            </a:r>
            <a:r>
              <a:rPr dirty="0" spc="-70"/>
              <a:t>réussie</a:t>
            </a:r>
            <a:r>
              <a:rPr dirty="0" spc="-35"/>
              <a:t> </a:t>
            </a:r>
            <a:r>
              <a:rPr dirty="0" spc="-114"/>
              <a:t>n'est</a:t>
            </a:r>
            <a:r>
              <a:rPr dirty="0" spc="45"/>
              <a:t> </a:t>
            </a:r>
            <a:r>
              <a:rPr dirty="0" spc="-90"/>
              <a:t>pas </a:t>
            </a:r>
            <a:r>
              <a:rPr dirty="0" spc="-10"/>
              <a:t>qu'un </a:t>
            </a:r>
            <a:r>
              <a:rPr dirty="0" spc="-65"/>
              <a:t>organigramme.</a:t>
            </a:r>
            <a:r>
              <a:rPr dirty="0" spc="-50"/>
              <a:t> </a:t>
            </a:r>
            <a:r>
              <a:rPr dirty="0" spc="-40"/>
              <a:t>Comme</a:t>
            </a:r>
            <a:r>
              <a:rPr dirty="0" spc="-30"/>
              <a:t> </a:t>
            </a:r>
            <a:r>
              <a:rPr dirty="0" spc="-25"/>
              <a:t>nous</a:t>
            </a:r>
            <a:r>
              <a:rPr dirty="0" spc="-70"/>
              <a:t> </a:t>
            </a:r>
            <a:r>
              <a:rPr dirty="0" spc="-105"/>
              <a:t>l'avons</a:t>
            </a:r>
            <a:r>
              <a:rPr dirty="0" spc="5"/>
              <a:t> </a:t>
            </a:r>
            <a:r>
              <a:rPr dirty="0"/>
              <a:t>vu,</a:t>
            </a:r>
            <a:r>
              <a:rPr dirty="0" spc="-90"/>
              <a:t> c'est</a:t>
            </a:r>
            <a:r>
              <a:rPr dirty="0" spc="10"/>
              <a:t> </a:t>
            </a:r>
            <a:r>
              <a:rPr dirty="0" spc="-35"/>
              <a:t>un</a:t>
            </a:r>
            <a:r>
              <a:rPr dirty="0" spc="-95"/>
              <a:t> </a:t>
            </a:r>
            <a:r>
              <a:rPr dirty="0" spc="-70"/>
              <a:t>récit</a:t>
            </a:r>
            <a:r>
              <a:rPr dirty="0" spc="-60"/>
              <a:t> </a:t>
            </a:r>
            <a:r>
              <a:rPr dirty="0" spc="-50"/>
              <a:t>complet</a:t>
            </a:r>
            <a:r>
              <a:rPr dirty="0" spc="15"/>
              <a:t> </a:t>
            </a:r>
            <a:r>
              <a:rPr dirty="0" spc="-65"/>
              <a:t>qui </a:t>
            </a:r>
            <a:r>
              <a:rPr dirty="0" spc="-35"/>
              <a:t>inclut</a:t>
            </a:r>
            <a:r>
              <a:rPr dirty="0" spc="-65"/>
              <a:t> </a:t>
            </a:r>
            <a:r>
              <a:rPr dirty="0" spc="-25"/>
              <a:t>un </a:t>
            </a:r>
            <a:r>
              <a:rPr dirty="0" spc="-10">
                <a:solidFill>
                  <a:srgbClr val="36546B"/>
                </a:solidFill>
              </a:rPr>
              <a:t>diagnostic</a:t>
            </a:r>
            <a:r>
              <a:rPr dirty="0" spc="5">
                <a:solidFill>
                  <a:srgbClr val="36546B"/>
                </a:solidFill>
              </a:rPr>
              <a:t> </a:t>
            </a:r>
            <a:r>
              <a:rPr dirty="0" spc="-40"/>
              <a:t>précis,</a:t>
            </a:r>
            <a:r>
              <a:rPr dirty="0" spc="-5"/>
              <a:t> </a:t>
            </a:r>
            <a:r>
              <a:rPr dirty="0" spc="-40"/>
              <a:t>des</a:t>
            </a:r>
            <a:r>
              <a:rPr dirty="0" spc="-75"/>
              <a:t> </a:t>
            </a:r>
            <a:r>
              <a:rPr dirty="0" spc="-25">
                <a:solidFill>
                  <a:srgbClr val="364F64"/>
                </a:solidFill>
              </a:rPr>
              <a:t>options</a:t>
            </a:r>
            <a:r>
              <a:rPr dirty="0" spc="-80">
                <a:solidFill>
                  <a:srgbClr val="364F64"/>
                </a:solidFill>
              </a:rPr>
              <a:t> </a:t>
            </a:r>
            <a:r>
              <a:rPr dirty="0" spc="-50"/>
              <a:t>comparées,</a:t>
            </a:r>
            <a:r>
              <a:rPr dirty="0" spc="-15"/>
              <a:t> </a:t>
            </a:r>
            <a:r>
              <a:rPr dirty="0"/>
              <a:t>un</a:t>
            </a:r>
            <a:r>
              <a:rPr dirty="0" spc="-120"/>
              <a:t> </a:t>
            </a:r>
            <a:r>
              <a:rPr dirty="0">
                <a:solidFill>
                  <a:srgbClr val="36526D"/>
                </a:solidFill>
              </a:rPr>
              <a:t>plan</a:t>
            </a:r>
            <a:r>
              <a:rPr dirty="0" spc="-120">
                <a:solidFill>
                  <a:srgbClr val="36526D"/>
                </a:solidFill>
              </a:rPr>
              <a:t> </a:t>
            </a:r>
            <a:r>
              <a:rPr dirty="0">
                <a:solidFill>
                  <a:srgbClr val="344D62"/>
                </a:solidFill>
              </a:rPr>
              <a:t>de</a:t>
            </a:r>
            <a:r>
              <a:rPr dirty="0" spc="-204">
                <a:solidFill>
                  <a:srgbClr val="344D62"/>
                </a:solidFill>
              </a:rPr>
              <a:t> </a:t>
            </a:r>
            <a:r>
              <a:rPr dirty="0" spc="-30">
                <a:solidFill>
                  <a:srgbClr val="314B67"/>
                </a:solidFill>
              </a:rPr>
              <a:t>déploiement</a:t>
            </a:r>
            <a:r>
              <a:rPr dirty="0" spc="175">
                <a:solidFill>
                  <a:srgbClr val="314B67"/>
                </a:solidFill>
              </a:rPr>
              <a:t> </a:t>
            </a:r>
            <a:r>
              <a:rPr dirty="0" spc="-35"/>
              <a:t>progressif</a:t>
            </a: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dirty="0" spc="-50"/>
              <a:t>et</a:t>
            </a:r>
            <a:r>
              <a:rPr dirty="0" spc="-105"/>
              <a:t> </a:t>
            </a:r>
            <a:r>
              <a:rPr dirty="0" spc="-80"/>
              <a:t>des</a:t>
            </a:r>
            <a:r>
              <a:rPr dirty="0" spc="-105"/>
              <a:t> </a:t>
            </a:r>
            <a:r>
              <a:rPr dirty="0">
                <a:solidFill>
                  <a:srgbClr val="334F67"/>
                </a:solidFill>
              </a:rPr>
              <a:t>KPI</a:t>
            </a:r>
            <a:r>
              <a:rPr dirty="0" spc="-135">
                <a:solidFill>
                  <a:srgbClr val="334F67"/>
                </a:solidFill>
              </a:rPr>
              <a:t> </a:t>
            </a:r>
            <a:r>
              <a:rPr dirty="0" spc="-50"/>
              <a:t>de</a:t>
            </a:r>
            <a:r>
              <a:rPr dirty="0" spc="-80"/>
              <a:t> </a:t>
            </a:r>
            <a:r>
              <a:rPr dirty="0" spc="-30"/>
              <a:t>suivi.</a:t>
            </a:r>
            <a:r>
              <a:rPr dirty="0" spc="-100"/>
              <a:t> </a:t>
            </a:r>
            <a:r>
              <a:rPr dirty="0" spc="-90"/>
              <a:t>C'est</a:t>
            </a:r>
            <a:r>
              <a:rPr dirty="0" spc="-35"/>
              <a:t> cette</a:t>
            </a:r>
            <a:r>
              <a:rPr dirty="0" spc="-95"/>
              <a:t> </a:t>
            </a:r>
            <a:r>
              <a:rPr dirty="0" spc="-70"/>
              <a:t>rigueur</a:t>
            </a:r>
            <a:r>
              <a:rPr dirty="0" spc="-30"/>
              <a:t> </a:t>
            </a:r>
            <a:r>
              <a:rPr dirty="0" spc="-100"/>
              <a:t>et</a:t>
            </a:r>
            <a:r>
              <a:rPr dirty="0" spc="-80"/>
              <a:t> </a:t>
            </a:r>
            <a:r>
              <a:rPr dirty="0" spc="-40"/>
              <a:t>cette</a:t>
            </a:r>
            <a:r>
              <a:rPr dirty="0" spc="40"/>
              <a:t> </a:t>
            </a:r>
            <a:r>
              <a:rPr dirty="0" spc="-70"/>
              <a:t>vision</a:t>
            </a:r>
            <a:r>
              <a:rPr dirty="0" spc="25"/>
              <a:t> </a:t>
            </a:r>
            <a:r>
              <a:rPr dirty="0" spc="-95"/>
              <a:t>d'ensemble</a:t>
            </a:r>
            <a:r>
              <a:rPr dirty="0" spc="10"/>
              <a:t> </a:t>
            </a:r>
            <a:r>
              <a:rPr dirty="0" spc="-20"/>
              <a:t>qui</a:t>
            </a:r>
            <a:r>
              <a:rPr dirty="0"/>
              <a:t> </a:t>
            </a:r>
            <a:r>
              <a:rPr dirty="0" spc="-80"/>
              <a:t>feront</a:t>
            </a:r>
            <a:r>
              <a:rPr dirty="0" spc="45"/>
              <a:t> </a:t>
            </a:r>
            <a:r>
              <a:rPr dirty="0" spc="-55"/>
              <a:t>de</a:t>
            </a:r>
            <a:r>
              <a:rPr dirty="0" spc="-80"/>
              <a:t> </a:t>
            </a:r>
            <a:r>
              <a:rPr dirty="0" spc="-20"/>
              <a:t>vous</a:t>
            </a:r>
          </a:p>
          <a:p>
            <a:pPr marL="13335">
              <a:lnSpc>
                <a:spcPct val="100000"/>
              </a:lnSpc>
              <a:spcBef>
                <a:spcPts val="229"/>
              </a:spcBef>
            </a:pPr>
            <a:r>
              <a:rPr dirty="0" sz="2200"/>
              <a:t>des</a:t>
            </a:r>
            <a:r>
              <a:rPr dirty="0" sz="2200" spc="-35"/>
              <a:t> </a:t>
            </a:r>
            <a:r>
              <a:rPr dirty="0" sz="2200"/>
              <a:t>professionnels</a:t>
            </a:r>
            <a:r>
              <a:rPr dirty="0" sz="2200" spc="50"/>
              <a:t> </a:t>
            </a:r>
            <a:r>
              <a:rPr dirty="0" sz="2200"/>
              <a:t>recherchés</a:t>
            </a:r>
            <a:r>
              <a:rPr dirty="0" sz="2200" spc="30"/>
              <a:t> </a:t>
            </a:r>
            <a:r>
              <a:rPr dirty="0" sz="2200"/>
              <a:t>et</a:t>
            </a:r>
            <a:r>
              <a:rPr dirty="0" sz="2200" spc="30"/>
              <a:t> </a:t>
            </a:r>
            <a:r>
              <a:rPr dirty="0" sz="2200" spc="-10"/>
              <a:t>écoutés.</a:t>
            </a:r>
            <a:endParaRPr sz="2200"/>
          </a:p>
          <a:p>
            <a:pPr>
              <a:lnSpc>
                <a:spcPct val="100000"/>
              </a:lnSpc>
              <a:spcBef>
                <a:spcPts val="1900"/>
              </a:spcBef>
            </a:pPr>
            <a:endParaRPr sz="2200"/>
          </a:p>
          <a:p>
            <a:pPr marL="26034" marR="1449705" indent="-5080">
              <a:lnSpc>
                <a:spcPts val="3100"/>
              </a:lnSpc>
            </a:pPr>
            <a:r>
              <a:rPr dirty="0" sz="2600">
                <a:solidFill>
                  <a:srgbClr val="A57B3F"/>
                </a:solidFill>
              </a:rPr>
              <a:t>Le</a:t>
            </a:r>
            <a:r>
              <a:rPr dirty="0" sz="2600" spc="-10">
                <a:solidFill>
                  <a:srgbClr val="A57B3F"/>
                </a:solidFill>
              </a:rPr>
              <a:t> </a:t>
            </a:r>
            <a:r>
              <a:rPr dirty="0" sz="2600">
                <a:solidFill>
                  <a:srgbClr val="A7834B"/>
                </a:solidFill>
              </a:rPr>
              <a:t>plan</a:t>
            </a:r>
            <a:r>
              <a:rPr dirty="0" sz="2600" spc="-70">
                <a:solidFill>
                  <a:srgbClr val="A7834B"/>
                </a:solidFill>
              </a:rPr>
              <a:t> </a:t>
            </a:r>
            <a:r>
              <a:rPr dirty="0" sz="2600">
                <a:solidFill>
                  <a:srgbClr val="A8834F"/>
                </a:solidFill>
              </a:rPr>
              <a:t>que</a:t>
            </a:r>
            <a:r>
              <a:rPr dirty="0" sz="2600" spc="40">
                <a:solidFill>
                  <a:srgbClr val="A8834F"/>
                </a:solidFill>
              </a:rPr>
              <a:t> </a:t>
            </a:r>
            <a:r>
              <a:rPr dirty="0" sz="2600">
                <a:solidFill>
                  <a:srgbClr val="A5824B"/>
                </a:solidFill>
              </a:rPr>
              <a:t>nous</a:t>
            </a:r>
            <a:r>
              <a:rPr dirty="0" sz="2600" spc="-60">
                <a:solidFill>
                  <a:srgbClr val="A5824B"/>
                </a:solidFill>
              </a:rPr>
              <a:t> </a:t>
            </a:r>
            <a:r>
              <a:rPr dirty="0" sz="2600">
                <a:solidFill>
                  <a:srgbClr val="A5854F"/>
                </a:solidFill>
              </a:rPr>
              <a:t>vous</a:t>
            </a:r>
            <a:r>
              <a:rPr dirty="0" sz="2600" spc="20">
                <a:solidFill>
                  <a:srgbClr val="A5854F"/>
                </a:solidFill>
              </a:rPr>
              <a:t> </a:t>
            </a:r>
            <a:r>
              <a:rPr dirty="0" sz="2600">
                <a:solidFill>
                  <a:srgbClr val="AA8C66"/>
                </a:solidFill>
              </a:rPr>
              <a:t>avons</a:t>
            </a:r>
            <a:r>
              <a:rPr dirty="0" sz="2600" spc="-45">
                <a:solidFill>
                  <a:srgbClr val="AA8C66"/>
                </a:solidFill>
              </a:rPr>
              <a:t> </a:t>
            </a:r>
            <a:r>
              <a:rPr dirty="0" sz="2600">
                <a:solidFill>
                  <a:srgbClr val="A7834D"/>
                </a:solidFill>
              </a:rPr>
              <a:t>partagé</a:t>
            </a:r>
            <a:r>
              <a:rPr dirty="0" sz="2600" spc="70">
                <a:solidFill>
                  <a:srgbClr val="A7834D"/>
                </a:solidFill>
              </a:rPr>
              <a:t> </a:t>
            </a:r>
            <a:r>
              <a:rPr dirty="0" sz="2600">
                <a:solidFill>
                  <a:srgbClr val="A5824D"/>
                </a:solidFill>
              </a:rPr>
              <a:t>est</a:t>
            </a:r>
            <a:r>
              <a:rPr dirty="0" sz="2600" spc="10">
                <a:solidFill>
                  <a:srgbClr val="A5824D"/>
                </a:solidFill>
              </a:rPr>
              <a:t> </a:t>
            </a:r>
            <a:r>
              <a:rPr dirty="0" sz="2600">
                <a:solidFill>
                  <a:srgbClr val="A58554"/>
                </a:solidFill>
              </a:rPr>
              <a:t>désormais</a:t>
            </a:r>
            <a:r>
              <a:rPr dirty="0" sz="2600" spc="204">
                <a:solidFill>
                  <a:srgbClr val="A58554"/>
                </a:solidFill>
              </a:rPr>
              <a:t> </a:t>
            </a:r>
            <a:r>
              <a:rPr dirty="0" sz="2600">
                <a:solidFill>
                  <a:srgbClr val="9E7B46"/>
                </a:solidFill>
              </a:rPr>
              <a:t>le</a:t>
            </a:r>
            <a:r>
              <a:rPr dirty="0" sz="2600" spc="-25">
                <a:solidFill>
                  <a:srgbClr val="9E7B46"/>
                </a:solidFill>
              </a:rPr>
              <a:t> </a:t>
            </a:r>
            <a:r>
              <a:rPr dirty="0" sz="2600" spc="-10">
                <a:solidFill>
                  <a:srgbClr val="A3824F"/>
                </a:solidFill>
              </a:rPr>
              <a:t>vôtre. </a:t>
            </a:r>
            <a:r>
              <a:rPr dirty="0" sz="2600" spc="-25">
                <a:solidFill>
                  <a:srgbClr val="A7824F"/>
                </a:solidFill>
              </a:rPr>
              <a:t>Utilisez-</a:t>
            </a:r>
            <a:r>
              <a:rPr dirty="0" sz="2600">
                <a:solidFill>
                  <a:srgbClr val="A7824F"/>
                </a:solidFill>
              </a:rPr>
              <a:t>le</a:t>
            </a:r>
            <a:r>
              <a:rPr dirty="0" sz="2600" spc="170">
                <a:solidFill>
                  <a:srgbClr val="A7824F"/>
                </a:solidFill>
              </a:rPr>
              <a:t> </a:t>
            </a:r>
            <a:r>
              <a:rPr dirty="0" sz="2600">
                <a:solidFill>
                  <a:srgbClr val="A17C48"/>
                </a:solidFill>
              </a:rPr>
              <a:t>pour</a:t>
            </a:r>
            <a:r>
              <a:rPr dirty="0" sz="2600" spc="55">
                <a:solidFill>
                  <a:srgbClr val="A17C48"/>
                </a:solidFill>
              </a:rPr>
              <a:t> </a:t>
            </a:r>
            <a:r>
              <a:rPr dirty="0" sz="2600">
                <a:solidFill>
                  <a:srgbClr val="A78552"/>
                </a:solidFill>
              </a:rPr>
              <a:t>construire</a:t>
            </a:r>
            <a:r>
              <a:rPr dirty="0" sz="2600" spc="140">
                <a:solidFill>
                  <a:srgbClr val="A78552"/>
                </a:solidFill>
              </a:rPr>
              <a:t> </a:t>
            </a:r>
            <a:r>
              <a:rPr dirty="0" sz="2600">
                <a:solidFill>
                  <a:srgbClr val="A5834D"/>
                </a:solidFill>
              </a:rPr>
              <a:t>avec</a:t>
            </a:r>
            <a:r>
              <a:rPr dirty="0" sz="2600" spc="5">
                <a:solidFill>
                  <a:srgbClr val="A5834D"/>
                </a:solidFill>
              </a:rPr>
              <a:t> </a:t>
            </a:r>
            <a:r>
              <a:rPr dirty="0" sz="2600" spc="-10">
                <a:solidFill>
                  <a:srgbClr val="A37E4B"/>
                </a:solidFill>
              </a:rPr>
              <a:t>confiance.</a:t>
            </a:r>
            <a:endParaRPr sz="2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2026-01-13T16:16:48Z</dcterms:created>
  <dcterms:modified xsi:type="dcterms:W3CDTF">2026-01-13T16:16:48Z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2026-01-13T00:00:00Z</vt:filetime>
  </property>
  <property fmtid="{D5CDD505-2E9C-101B-9397-08002B2CF9AE}" pid="3" name="LastSaved">
    <vt:filetime>2026-01-13T00:00:00Z</vt:filetime>
  </property>
</Properties>
</file>